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4"/>
  </p:notesMasterIdLst>
  <p:handoutMasterIdLst>
    <p:handoutMasterId r:id="rId15"/>
  </p:handoutMasterIdLst>
  <p:sldIdLst>
    <p:sldId id="448" r:id="rId5"/>
    <p:sldId id="452" r:id="rId6"/>
    <p:sldId id="453" r:id="rId7"/>
    <p:sldId id="483" r:id="rId8"/>
    <p:sldId id="459" r:id="rId9"/>
    <p:sldId id="482" r:id="rId10"/>
    <p:sldId id="481" r:id="rId11"/>
    <p:sldId id="475" r:id="rId12"/>
    <p:sldId id="48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yflwyniad" id="{7F32CC3B-57AC-4FE0-81FA-B93B44CF769B}">
          <p14:sldIdLst>
            <p14:sldId id="448"/>
          </p14:sldIdLst>
        </p14:section>
        <p14:section name="Sesiwn 1" id="{0CE2E531-A183-419A-AEF2-D11AC0EFE768}">
          <p14:sldIdLst>
            <p14:sldId id="452"/>
            <p14:sldId id="453"/>
            <p14:sldId id="483"/>
            <p14:sldId id="459"/>
          </p14:sldIdLst>
        </p14:section>
        <p14:section name="Sesiwn 2" id="{B3EED3BE-43FE-4D95-A1D4-4A638C5F36AF}">
          <p14:sldIdLst>
            <p14:sldId id="482"/>
            <p14:sldId id="481"/>
          </p14:sldIdLst>
        </p14:section>
        <p14:section name="Outro" id="{406F0FED-5EBB-4DD0-A957-7FEC28548788}">
          <p14:sldIdLst>
            <p14:sldId id="475"/>
            <p14:sldId id="4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C5"/>
    <a:srgbClr val="DC5874"/>
    <a:srgbClr val="54BFE1"/>
    <a:srgbClr val="A2D5DD"/>
    <a:srgbClr val="67B880"/>
    <a:srgbClr val="AED083"/>
    <a:srgbClr val="F9C774"/>
    <a:srgbClr val="F29561"/>
    <a:srgbClr val="EC6B65"/>
    <a:srgbClr val="FCF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2" autoAdjust="0"/>
    <p:restoredTop sz="63428" autoAdjust="0"/>
  </p:normalViewPr>
  <p:slideViewPr>
    <p:cSldViewPr snapToGrid="0">
      <p:cViewPr varScale="1">
        <p:scale>
          <a:sx n="76" d="100"/>
          <a:sy n="76" d="100"/>
        </p:scale>
        <p:origin x="120" y="4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582"/>
    </p:cViewPr>
  </p:sorterViewPr>
  <p:notesViewPr>
    <p:cSldViewPr snapToGrid="0">
      <p:cViewPr varScale="1">
        <p:scale>
          <a:sx n="119" d="100"/>
          <a:sy n="119" d="100"/>
        </p:scale>
        <p:origin x="253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B349D4A0-B66B-4F82-A0A9-D88F6322A896}"/>
    <pc:docChg chg="modSld">
      <pc:chgData name="David Stewart" userId="40cffe60-b158-4416-946b-e9ac5816f94c" providerId="ADAL" clId="{B349D4A0-B66B-4F82-A0A9-D88F6322A896}" dt="2024-06-04T09:46:08.885" v="0" actId="404"/>
      <pc:docMkLst>
        <pc:docMk/>
      </pc:docMkLst>
      <pc:sldChg chg="modSp mod">
        <pc:chgData name="David Stewart" userId="40cffe60-b158-4416-946b-e9ac5816f94c" providerId="ADAL" clId="{B349D4A0-B66B-4F82-A0A9-D88F6322A896}" dt="2024-06-04T09:46:08.885" v="0" actId="404"/>
        <pc:sldMkLst>
          <pc:docMk/>
          <pc:sldMk cId="2041168186" sldId="483"/>
        </pc:sldMkLst>
        <pc:spChg chg="mod">
          <ac:chgData name="David Stewart" userId="40cffe60-b158-4416-946b-e9ac5816f94c" providerId="ADAL" clId="{B349D4A0-B66B-4F82-A0A9-D88F6322A896}" dt="2024-06-04T09:46:08.885" v="0" actId="404"/>
          <ac:spMkLst>
            <pc:docMk/>
            <pc:sldMk cId="2041168186" sldId="483"/>
            <ac:spMk id="2" creationId="{B9859A92-2CCE-BA04-11D1-5D47CC1D54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04/06/2024</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skillsbuilder.org/universal-framework-steps/problem-solving-step-3" TargetMode="External"/><Relationship Id="rId4" Type="http://schemas.openxmlformats.org/officeDocument/2006/relationships/hyperlink" Target="https://www.skillsbuilder.org/universal-framework-steps/teamwork-step-4"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killsbuilder.org/universal-framework-steps/teamwork-step-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killsbuilder.org/universal-framework-steps/aiming-high-step-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killsbuilder.org/universal-framework-steps/problem-solving-step-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builder.org/universal-framework-steps/speaking-step-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killsbuilder.org/universal-framework-steps/listening-step-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killsbuilder.org/universal-framework-steps/creativity-step-3"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cy-GB" sz="1200" b="1" noProof="0" dirty="0"/>
              <a:t>Nodiadau’r Athro</a:t>
            </a:r>
            <a:endParaRPr lang="cy-GB" sz="1200" noProof="0" dirty="0"/>
          </a:p>
          <a:p>
            <a:pPr marL="0" lvl="0" indent="0" algn="l" rtl="0">
              <a:lnSpc>
                <a:spcPct val="100000"/>
              </a:lnSpc>
              <a:spcBef>
                <a:spcPts val="0"/>
              </a:spcBef>
              <a:spcAft>
                <a:spcPts val="0"/>
              </a:spcAft>
              <a:buSzPts val="1400"/>
              <a:buNone/>
            </a:pPr>
            <a:endParaRPr lang="cy-GB" sz="1200" u="sng" noProof="0" dirty="0"/>
          </a:p>
          <a:p>
            <a:pPr marL="0" lvl="0" indent="0" algn="l" rtl="0">
              <a:lnSpc>
                <a:spcPct val="100000"/>
              </a:lnSpc>
              <a:spcBef>
                <a:spcPts val="0"/>
              </a:spcBef>
              <a:spcAft>
                <a:spcPts val="0"/>
              </a:spcAft>
              <a:buSzPts val="1400"/>
              <a:buNone/>
            </a:pPr>
            <a:r>
              <a:rPr lang="cy-GB" sz="1200" b="1" u="none" noProof="0" dirty="0"/>
              <a:t>Wythnos 3:</a:t>
            </a:r>
          </a:p>
          <a:p>
            <a:pPr marL="0" lvl="0" indent="0" algn="l" rtl="0">
              <a:lnSpc>
                <a:spcPct val="100000"/>
              </a:lnSpc>
              <a:spcBef>
                <a:spcPts val="0"/>
              </a:spcBef>
              <a:spcAft>
                <a:spcPts val="0"/>
              </a:spcAft>
              <a:buSzPts val="1400"/>
              <a:buNone/>
            </a:pPr>
            <a:endParaRPr lang="cy-GB" sz="1200" u="sng" noProof="0" dirty="0"/>
          </a:p>
          <a:p>
            <a:pPr marL="0" lvl="0" indent="0" algn="l" rtl="0">
              <a:lnSpc>
                <a:spcPct val="100000"/>
              </a:lnSpc>
              <a:spcBef>
                <a:spcPts val="0"/>
              </a:spcBef>
              <a:spcAft>
                <a:spcPts val="0"/>
              </a:spcAft>
              <a:buSzPts val="1400"/>
              <a:buNone/>
            </a:pPr>
            <a:r>
              <a:rPr lang="cy-GB" sz="1200" u="none" noProof="0" dirty="0"/>
              <a:t>Mae’r cyflwyniad PowerPoint hwn yn darparu…</a:t>
            </a:r>
            <a:br>
              <a:rPr lang="cy-GB" sz="1200" u="sng" noProof="0" dirty="0"/>
            </a:br>
            <a:endParaRPr lang="cy-GB" sz="1200" noProof="0" dirty="0"/>
          </a:p>
          <a:p>
            <a:pPr marL="171450" lvl="0" indent="-171450" algn="l" rtl="0">
              <a:lnSpc>
                <a:spcPct val="100000"/>
              </a:lnSpc>
              <a:spcBef>
                <a:spcPts val="0"/>
              </a:spcBef>
              <a:spcAft>
                <a:spcPts val="0"/>
              </a:spcAft>
              <a:buSzPts val="1400"/>
              <a:buFont typeface="Arial" panose="020B0604020202020204" pitchFamily="34" charset="0"/>
              <a:buChar char="•"/>
            </a:pPr>
            <a:r>
              <a:rPr lang="cy-GB" sz="1200" noProof="0" dirty="0"/>
              <a:t>Nodyn atgoffa am y tasgau y bydd angen i’r disgyblion feddwl amdanynt a’u cwblhau’r wythnos honno, ynghyd â rhestr o’r adnoddau fydd yn eu helpu nhw.</a:t>
            </a:r>
          </a:p>
          <a:p>
            <a:pPr marL="171450" lvl="0" indent="-171450" algn="l" rtl="0">
              <a:lnSpc>
                <a:spcPct val="100000"/>
              </a:lnSpc>
              <a:spcBef>
                <a:spcPts val="0"/>
              </a:spcBef>
              <a:spcAft>
                <a:spcPts val="0"/>
              </a:spcAft>
              <a:buSzPts val="1400"/>
              <a:buFont typeface="Arial" panose="020B0604020202020204" pitchFamily="34" charset="0"/>
              <a:buChar char="•"/>
            </a:pPr>
            <a:r>
              <a:rPr lang="cy-GB" sz="1200" noProof="0" dirty="0"/>
              <a:t>Gweithgaredd sy’n gysylltiedig â’r tasgau ar gyfer yr wythnos honno, i’w helpu i lwyddo. </a:t>
            </a:r>
          </a:p>
          <a:p>
            <a:pPr marL="0" lvl="0" indent="0" algn="l" rtl="0">
              <a:lnSpc>
                <a:spcPct val="100000"/>
              </a:lnSpc>
              <a:spcBef>
                <a:spcPts val="0"/>
              </a:spcBef>
              <a:spcAft>
                <a:spcPts val="0"/>
              </a:spcAft>
              <a:buSzPts val="1400"/>
              <a:buNone/>
            </a:pPr>
            <a:endParaRPr lang="cy-GB" sz="1200" noProof="0" dirty="0"/>
          </a:p>
          <a:p>
            <a:pPr marL="0" lvl="0" indent="0" algn="l" rtl="0">
              <a:lnSpc>
                <a:spcPct val="100000"/>
              </a:lnSpc>
              <a:spcBef>
                <a:spcPts val="0"/>
              </a:spcBef>
              <a:spcAft>
                <a:spcPts val="0"/>
              </a:spcAft>
              <a:buSzPts val="1400"/>
              <a:buNone/>
            </a:pPr>
            <a:r>
              <a:rPr lang="cy-GB" sz="1200" b="1" noProof="0" dirty="0"/>
              <a:t>Sylwch: </a:t>
            </a:r>
            <a:r>
              <a:rPr lang="cy-GB" sz="1200" noProof="0" dirty="0"/>
              <a:t>Yn dibynnu ar faint o amser sydd gennych cyn yr her, efallai byddwch chi am wneud rhai o’r gweithgareddau rhagarweiniol yn gynt.</a:t>
            </a:r>
          </a:p>
          <a:p>
            <a:pPr marL="0" lvl="0" indent="0" algn="l" rtl="0">
              <a:lnSpc>
                <a:spcPct val="100000"/>
              </a:lnSpc>
              <a:spcBef>
                <a:spcPts val="0"/>
              </a:spcBef>
              <a:spcAft>
                <a:spcPts val="0"/>
              </a:spcAft>
              <a:buSzPts val="1400"/>
              <a:buNone/>
            </a:pPr>
            <a:endParaRPr lang="cy-GB" sz="1200"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04766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Nodiadau’r</a:t>
            </a:r>
            <a:r>
              <a:rPr lang="en-US" b="1" dirty="0"/>
              <a:t> </a:t>
            </a:r>
            <a:r>
              <a:rPr lang="en-US" b="1" dirty="0" err="1"/>
              <a:t>Athro</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cy-GB" b="0" noProof="0" dirty="0"/>
              <a:t>Mae’r sleid hon yn mapio pa adnoddau sydd ar gael i ddisgyblion yn ystod Wythnos 3</a:t>
            </a:r>
            <a:r>
              <a:rPr lang="en-US" b="0" dirty="0"/>
              <a:t>. </a:t>
            </a:r>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352482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037A-3B6D-C6EB-D7FE-B84F664B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75D67-E464-0375-5892-7AFA30D4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FAA3D-6D5C-2ECA-C1D0-A644F8519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b="1" dirty="0"/>
              <a:t>Nodiadau’r Athro</a:t>
            </a:r>
          </a:p>
          <a:p>
            <a:pPr marL="0" lvl="0" indent="0" algn="l" rtl="0">
              <a:spcBef>
                <a:spcPts val="0"/>
              </a:spcBef>
              <a:spcAft>
                <a:spcPts val="0"/>
              </a:spcAft>
              <a:buClr>
                <a:schemeClr val="dk1"/>
              </a:buClr>
              <a:buFont typeface="Arial"/>
              <a:buNone/>
            </a:pPr>
            <a:endParaRPr lang="cy-GB" dirty="0"/>
          </a:p>
          <a:p>
            <a:pPr>
              <a:buClr>
                <a:schemeClr val="dk1"/>
              </a:buClr>
              <a:defRPr/>
            </a:pPr>
            <a:r>
              <a:rPr lang="cy-GB" dirty="0"/>
              <a:t>Gan ddilyn</a:t>
            </a:r>
            <a:r>
              <a:rPr lang="cy-GB" b="0" dirty="0"/>
              <a:t> yr adnoddau sydd ar gael ar gyfer Wythnos 3, mae’r sleid hon yn mapio beth yn benodol bydd angen i ddisgyblion ei wneud yn ystod Wythnos 3.</a:t>
            </a:r>
            <a:endParaRPr lang="cy-GB" b="0" dirty="0">
              <a:cs typeface="Calibri"/>
            </a:endParaRPr>
          </a:p>
          <a:p>
            <a:pPr marL="0" lvl="0" indent="0" algn="l" rtl="0">
              <a:spcBef>
                <a:spcPts val="0"/>
              </a:spcBef>
              <a:spcAft>
                <a:spcPts val="0"/>
              </a:spcAft>
              <a:buClr>
                <a:schemeClr val="dk1"/>
              </a:buClr>
              <a:buFont typeface="Arial"/>
              <a:buNone/>
            </a:pPr>
            <a:endParaRPr lang="cy-GB" dirty="0"/>
          </a:p>
          <a:p>
            <a:pPr marL="0" lvl="0" indent="0" algn="l" rtl="0">
              <a:spcBef>
                <a:spcPts val="0"/>
              </a:spcBef>
              <a:spcAft>
                <a:spcPts val="0"/>
              </a:spcAft>
              <a:buClr>
                <a:schemeClr val="dk1"/>
              </a:buClr>
              <a:buFont typeface="Arial"/>
              <a:buNone/>
            </a:pPr>
            <a:r>
              <a:rPr lang="cy-GB" b="1" dirty="0"/>
              <a:t>Sgiliau Hanfodol </a:t>
            </a:r>
            <a:r>
              <a:rPr lang="cy-GB" b="1" dirty="0" err="1"/>
              <a:t>Skills</a:t>
            </a:r>
            <a:r>
              <a:rPr lang="cy-GB" b="1" dirty="0"/>
              <a:t> </a:t>
            </a:r>
            <a:r>
              <a:rPr lang="cy-GB" b="1" dirty="0" err="1"/>
              <a:t>Builder</a:t>
            </a:r>
            <a:endParaRPr lang="cy-GB" b="1" dirty="0"/>
          </a:p>
          <a:p>
            <a:pPr marL="0" lvl="0" indent="0" algn="l" rtl="0">
              <a:spcBef>
                <a:spcPts val="0"/>
              </a:spcBef>
              <a:spcAft>
                <a:spcPts val="0"/>
              </a:spcAft>
              <a:buClr>
                <a:schemeClr val="dk1"/>
              </a:buClr>
              <a:buFont typeface="Arial"/>
              <a:buNone/>
            </a:pPr>
            <a:endParaRPr lang="cy-GB" b="1"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i="1" dirty="0"/>
              <a:t>Gwaith tîm - </a:t>
            </a:r>
            <a:r>
              <a:rPr lang="cy-GB" i="1" u="sng" dirty="0">
                <a:solidFill>
                  <a:schemeClr val="hlink"/>
                </a:solidFill>
                <a:hlinkClick r:id="rId3"/>
              </a:rPr>
              <a:t>Cam 4: </a:t>
            </a:r>
            <a:r>
              <a:rPr lang="cy-GB" i="1" u="sng" noProof="0" dirty="0">
                <a:solidFill>
                  <a:schemeClr val="hlink"/>
                </a:solidFill>
                <a:hlinkClick r:id="rId4"/>
              </a:rPr>
              <a:t>Rwy’n gweithio’n dda gydag eraill trwy eu cefnogi os </a:t>
            </a:r>
            <a:r>
              <a:rPr lang="cy-GB" i="1" u="sng" dirty="0">
                <a:solidFill>
                  <a:schemeClr val="hlink"/>
                </a:solidFill>
                <a:hlinkClick r:id="rId4"/>
              </a:rPr>
              <a:t>galla'</a:t>
            </a:r>
            <a:r>
              <a:rPr lang="cy-GB" i="1" u="sng" noProof="0" dirty="0">
                <a:solidFill>
                  <a:schemeClr val="hlink"/>
                </a:solidFill>
                <a:hlinkClick r:id="rId4"/>
              </a:rPr>
              <a:t> i wneud hynny</a:t>
            </a:r>
            <a:endParaRPr lang="cy-GB" i="1" u="sng" dirty="0">
              <a:solidFill>
                <a:schemeClr val="hlink"/>
              </a:solidFill>
              <a:cs typeface="Calibri"/>
              <a:hlinkClick r:id="rId4"/>
            </a:endParaRP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cy-GB" b="1" dirty="0"/>
          </a:p>
          <a:p>
            <a:pPr marL="0" lvl="0" indent="0" algn="l" rtl="0">
              <a:spcBef>
                <a:spcPts val="0"/>
              </a:spcBef>
              <a:spcAft>
                <a:spcPts val="0"/>
              </a:spcAft>
              <a:buSzPts val="1100"/>
              <a:buNone/>
            </a:pPr>
            <a:r>
              <a:rPr lang="cy-GB" dirty="0"/>
              <a:t>I ymgorffori’r sgil hanfodol, gofynnwch y cwestiwn myfyriol canlynol wrth drafod y sleid hon:</a:t>
            </a:r>
          </a:p>
          <a:p>
            <a:pPr marL="0" lvl="0" indent="0" algn="l" rtl="0">
              <a:spcBef>
                <a:spcPts val="0"/>
              </a:spcBef>
              <a:spcAft>
                <a:spcPts val="0"/>
              </a:spcAft>
              <a:buSzPts val="1100"/>
              <a:buNone/>
            </a:pPr>
            <a:endParaRPr lang="cy-GB" dirty="0"/>
          </a:p>
          <a:p>
            <a:pPr marL="171450" lvl="0" indent="-171450" algn="l" rtl="0">
              <a:spcBef>
                <a:spcPts val="0"/>
              </a:spcBef>
              <a:spcAft>
                <a:spcPts val="0"/>
              </a:spcAft>
              <a:buSzPts val="1100"/>
              <a:buFont typeface="Arial" panose="020B0604020202020204" pitchFamily="34" charset="0"/>
              <a:buChar char="•"/>
            </a:pPr>
            <a:r>
              <a:rPr lang="cy-GB" i="1" dirty="0"/>
              <a:t>Sut gallwn ni gefnogi pobl eraill?</a:t>
            </a:r>
          </a:p>
          <a:p>
            <a:pPr marL="0" lvl="0" indent="0" algn="l" rtl="0">
              <a:spcBef>
                <a:spcPts val="0"/>
              </a:spcBef>
              <a:spcAft>
                <a:spcPts val="0"/>
              </a:spcAft>
              <a:buClr>
                <a:schemeClr val="dk1"/>
              </a:buClr>
              <a:buFont typeface="Arial"/>
              <a:buNone/>
            </a:pPr>
            <a:endParaRPr lang="cy-GB" i="1" dirty="0"/>
          </a:p>
          <a:p>
            <a:pPr marL="0" lvl="0" indent="0" algn="l" rtl="0">
              <a:spcBef>
                <a:spcPts val="0"/>
              </a:spcBef>
              <a:spcAft>
                <a:spcPts val="0"/>
              </a:spcAft>
              <a:buClr>
                <a:schemeClr val="dk1"/>
              </a:buClr>
              <a:buFont typeface="Arial"/>
              <a:buNone/>
            </a:pPr>
            <a:r>
              <a:rPr lang="cy-GB" i="1" dirty="0"/>
              <a:t>Datrys Problemau </a:t>
            </a:r>
            <a:r>
              <a:rPr lang="cy-GB" i="1" dirty="0">
                <a:hlinkClick r:id="rId5"/>
              </a:rPr>
              <a:t>–</a:t>
            </a:r>
            <a:r>
              <a:rPr lang="cy-GB" i="1" dirty="0"/>
              <a:t> </a:t>
            </a:r>
            <a:r>
              <a:rPr lang="cy-GB" i="1" u="sng" dirty="0">
                <a:solidFill>
                  <a:schemeClr val="hlink"/>
                </a:solidFill>
                <a:hlinkClick r:id="rId5"/>
              </a:rPr>
              <a:t>Cam 3: </a:t>
            </a:r>
            <a:r>
              <a:rPr lang="cy-GB" i="1" u="sng" noProof="0" dirty="0">
                <a:solidFill>
                  <a:schemeClr val="hlink"/>
                </a:solidFill>
                <a:hlinkClick r:id="rId5"/>
              </a:rPr>
              <a:t>Rwy’n cwblhau tasgau trwy ddarganfod gwybodaeth rwy’ ei hangen fy hun</a:t>
            </a:r>
            <a:r>
              <a:rPr lang="cy-GB" i="1" u="sng" dirty="0">
                <a:solidFill>
                  <a:schemeClr val="hlink"/>
                </a:solidFill>
                <a:hlinkClick r:id="rId5"/>
              </a:rPr>
              <a:t>.</a:t>
            </a:r>
            <a:endParaRPr lang="cy-GB" i="1" dirty="0"/>
          </a:p>
          <a:p>
            <a:pPr>
              <a:buClr>
                <a:schemeClr val="dk1"/>
              </a:buClr>
              <a:defRPr/>
            </a:pPr>
            <a:r>
              <a:rPr lang="cy-GB" noProof="0" dirty="0"/>
              <a:t>Datrys problemau yw’r gallu i ddarganfod ateb i sefyllfa neu her. Siaradwch â myfyrwyr am </a:t>
            </a:r>
            <a:r>
              <a:rPr lang="cy-GB" dirty="0"/>
              <a:t>ragor o wybodaeth</a:t>
            </a:r>
            <a:r>
              <a:rPr lang="cy-GB" noProof="0" dirty="0"/>
              <a:t> y gall fod angen iddynt ei darganfod wrth feddwl am eu brandio. A oes angen rhagor o enghreifftiau arnyn nhw? A ydyn nhw am edrych ar beth mae cynnyrch neu wasanaethau tebyg wedi’i wneud? Gofynnwch iddynt feddwl ble y gallent ddod o hyd i’r wybodaeth honno</a:t>
            </a:r>
            <a:r>
              <a:rPr lang="cy-GB" dirty="0"/>
              <a:t>.</a:t>
            </a:r>
            <a:endParaRPr lang="cy-GB" sz="1200" dirty="0">
              <a:cs typeface="Calibri"/>
            </a:endParaRPr>
          </a:p>
          <a:p>
            <a:pPr marL="0" lvl="0" indent="0" algn="l" rtl="0">
              <a:spcBef>
                <a:spcPts val="0"/>
              </a:spcBef>
              <a:spcAft>
                <a:spcPts val="0"/>
              </a:spcAft>
              <a:buClr>
                <a:schemeClr val="dk1"/>
              </a:buClr>
              <a:buFont typeface="Arial"/>
              <a:buNone/>
            </a:pPr>
            <a:endParaRPr lang="cy-GB" sz="1200" dirty="0"/>
          </a:p>
          <a:p>
            <a:pPr marL="0" lvl="0" indent="0" algn="l" rtl="0">
              <a:spcBef>
                <a:spcPts val="0"/>
              </a:spcBef>
              <a:spcAft>
                <a:spcPts val="0"/>
              </a:spcAft>
              <a:buSzPts val="1100"/>
              <a:buNone/>
            </a:pPr>
            <a:r>
              <a:rPr lang="cy-GB" dirty="0"/>
              <a:t>I ymgorffori’r sgil hanfodol, gofynnwch y cwestiwn myfyriol canlynol wrth drafod y sleid hon:</a:t>
            </a:r>
          </a:p>
          <a:p>
            <a:pPr marL="0" lvl="0" indent="0" algn="l" rtl="0">
              <a:spcBef>
                <a:spcPts val="0"/>
              </a:spcBef>
              <a:spcAft>
                <a:spcPts val="0"/>
              </a:spcAft>
              <a:buSzPts val="1100"/>
              <a:buNone/>
            </a:pPr>
            <a:endParaRPr lang="cy-GB" dirty="0"/>
          </a:p>
          <a:p>
            <a:pPr marL="171450" lvl="0" indent="-171450" algn="l" rtl="0">
              <a:spcBef>
                <a:spcPts val="0"/>
              </a:spcBef>
              <a:spcAft>
                <a:spcPts val="0"/>
              </a:spcAft>
              <a:buSzPts val="1100"/>
              <a:buFont typeface="Arial" panose="020B0604020202020204" pitchFamily="34" charset="0"/>
              <a:buChar char="•"/>
            </a:pPr>
            <a:r>
              <a:rPr lang="cy-GB" i="1" dirty="0"/>
              <a:t>Sut gallwch chi rannu gwybodaeth am eich Busnes yr Her </a:t>
            </a:r>
            <a:r>
              <a:rPr lang="cy-GB" i="1" dirty="0" err="1"/>
              <a:t>Bumpunt</a:t>
            </a:r>
            <a:r>
              <a:rPr lang="cy-GB" i="1" dirty="0"/>
              <a:t>?</a:t>
            </a:r>
            <a:endParaRPr lang="cy-GB" dirty="0"/>
          </a:p>
        </p:txBody>
      </p:sp>
      <p:sp>
        <p:nvSpPr>
          <p:cNvPr id="4" name="Slide Number Placeholder 3">
            <a:extLst>
              <a:ext uri="{FF2B5EF4-FFF2-40B4-BE49-F238E27FC236}">
                <a16:creationId xmlns:a16="http://schemas.microsoft.com/office/drawing/2014/main" id="{A62CAD27-15EA-7D1C-8167-30B6710862ED}"/>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216865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4E41-634C-2A29-ED87-38E31E7F8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9FCFC-51EF-13EA-4829-A332E5C56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A12EA-AF72-7F6E-2C20-61609A740ADF}"/>
              </a:ext>
            </a:extLst>
          </p:cNvPr>
          <p:cNvSpPr>
            <a:spLocks noGrp="1"/>
          </p:cNvSpPr>
          <p:nvPr>
            <p:ph type="body" idx="1"/>
          </p:nvPr>
        </p:nvSpPr>
        <p:spPr/>
        <p:txBody>
          <a:bodyPr/>
          <a:lstStyle/>
          <a:p>
            <a:r>
              <a:rPr lang="cy-GB" b="1" noProof="0" dirty="0"/>
              <a:t>Nodiadau’r Athro</a:t>
            </a:r>
          </a:p>
          <a:p>
            <a:endParaRPr lang="cy-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cy-GB" b="0" i="0" noProof="0" dirty="0">
                <a:solidFill>
                  <a:srgbClr val="0A0A0A"/>
                </a:solidFill>
                <a:effectLst/>
                <a:latin typeface="Arial" panose="020B0604020202020204" pitchFamily="34" charset="0"/>
              </a:rPr>
              <a:t>Ar gyfer Wythnos 3, dylai disgyblion fod yn barod i werthu eu cynnyrch neu wasanaeth a byddant yn mynd i’r afael â’r ochr gyllidebol ar redeg eu busnes yr Her </a:t>
            </a:r>
            <a:r>
              <a:rPr lang="cy-GB" b="0" i="0" noProof="0" dirty="0" err="1">
                <a:solidFill>
                  <a:srgbClr val="0A0A0A"/>
                </a:solidFill>
                <a:effectLst/>
                <a:latin typeface="Arial" panose="020B0604020202020204" pitchFamily="34" charset="0"/>
              </a:rPr>
              <a:t>Bumpunt</a:t>
            </a:r>
            <a:r>
              <a:rPr lang="cy-GB" b="0" i="0" noProof="0" dirty="0">
                <a:solidFill>
                  <a:srgbClr val="0A0A0A"/>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cy-GB" b="0" i="0" noProof="0" dirty="0">
                <a:solidFill>
                  <a:srgbClr val="0A0A0A"/>
                </a:solidFill>
                <a:effectLst/>
                <a:latin typeface="Arial" panose="020B0604020202020204" pitchFamily="34" charset="0"/>
              </a:rPr>
              <a:t>Atgoffwch nhw y byddan nhw’n defnyddio’u sgiliau gwaith tîm wrth iddynt weithio ar y cyd i greu eu cynnyrch neu sefydlu eu gwasanaeth yn llwyddiannus. </a:t>
            </a:r>
          </a:p>
          <a:p>
            <a:endParaRPr lang="cy-GB"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endParaRPr lang="cy-GB" b="1" noProof="0" dirty="0"/>
          </a:p>
          <a:p>
            <a:pPr marL="0" lvl="0" indent="0" algn="l" rtl="0">
              <a:spcBef>
                <a:spcPts val="0"/>
              </a:spcBef>
              <a:spcAft>
                <a:spcPts val="0"/>
              </a:spcAft>
              <a:buClr>
                <a:schemeClr val="dk1"/>
              </a:buClr>
              <a:buFont typeface="Arial"/>
              <a:buNone/>
            </a:pPr>
            <a:r>
              <a:rPr lang="cy-GB" i="1" noProof="0" dirty="0"/>
              <a:t>Gwaith tîm </a:t>
            </a:r>
            <a:r>
              <a:rPr lang="cy-GB" i="1" noProof="0" dirty="0">
                <a:hlinkClick r:id="rId3"/>
              </a:rPr>
              <a:t>–</a:t>
            </a:r>
            <a:r>
              <a:rPr lang="cy-GB" i="1" noProof="0" dirty="0"/>
              <a:t> </a:t>
            </a:r>
            <a:r>
              <a:rPr lang="cy-GB" i="1" u="sng" noProof="0" dirty="0">
                <a:solidFill>
                  <a:schemeClr val="hlink"/>
                </a:solidFill>
                <a:hlinkClick r:id="rId3">
                  <a:extLst>
                    <a:ext uri="{A12FA001-AC4F-418D-AE19-62706E023703}">
                      <ahyp:hlinkClr xmlns:ahyp="http://schemas.microsoft.com/office/drawing/2018/hyperlinkcolor" val="tx"/>
                    </a:ext>
                  </a:extLst>
                </a:hlinkClick>
              </a:rPr>
              <a:t>Cam 4: Rwy’n gweithio’n dda gydag eraill trwy eu cefnogi os </a:t>
            </a:r>
            <a:r>
              <a:rPr lang="cy-GB" i="1" u="sng" dirty="0">
                <a:solidFill>
                  <a:schemeClr val="hlink"/>
                </a:solidFill>
                <a:hlinkClick r:id="rId3"/>
              </a:rPr>
              <a:t>galla'</a:t>
            </a:r>
            <a:r>
              <a:rPr lang="cy-GB" i="1" u="sng" noProof="0" dirty="0">
                <a:solidFill>
                  <a:schemeClr val="hlink"/>
                </a:solidFill>
                <a:hlinkClick r:id="rId3">
                  <a:extLst>
                    <a:ext uri="{A12FA001-AC4F-418D-AE19-62706E023703}">
                      <ahyp:hlinkClr xmlns:ahyp="http://schemas.microsoft.com/office/drawing/2018/hyperlinkcolor" val="tx"/>
                    </a:ext>
                  </a:extLst>
                </a:hlinkClick>
              </a:rPr>
              <a:t> i wneud hynny.</a:t>
            </a:r>
            <a:endParaRPr lang="cy-GB" noProof="0"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cy-GB" noProof="0" dirty="0"/>
              <a:t>Gwaith tîm yw sgil gweithio ar y cyd ag eraill tuag at gyflawni nod cyffredin. Esboniwch y bydd angen i fyfyrwyr gefnogi ei gilydd trwy gydol yr her a thrafodwch sut olwg allai fod ar hyn a pham mae’n bwysig. Gallai myfyrwyr nodi sefyllfaoedd ar gyfer tasg yr wythnos hon lle maent yn meddwl y bydd angen iddynt gefnogi pobl eraill</a:t>
            </a:r>
            <a:r>
              <a:rPr lang="cy-GB" dirty="0"/>
              <a:t>.</a:t>
            </a:r>
            <a:endParaRPr lang="cy-GB" noProof="0" dirty="0"/>
          </a:p>
          <a:p>
            <a:pPr marL="0" lvl="0" indent="0" algn="l" rtl="0">
              <a:spcBef>
                <a:spcPts val="0"/>
              </a:spcBef>
              <a:spcAft>
                <a:spcPts val="0"/>
              </a:spcAft>
              <a:buClr>
                <a:schemeClr val="dk1"/>
              </a:buClr>
              <a:buFont typeface="Arial"/>
              <a:buNone/>
            </a:pPr>
            <a:endParaRPr lang="cy-GB" b="1"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SzPts val="1100"/>
              <a:buNone/>
            </a:pPr>
            <a:endParaRPr lang="cy-GB" noProof="0" dirty="0"/>
          </a:p>
          <a:p>
            <a:pPr marL="171450" lvl="0" indent="-171450" algn="l" rtl="0">
              <a:spcBef>
                <a:spcPts val="0"/>
              </a:spcBef>
              <a:spcAft>
                <a:spcPts val="0"/>
              </a:spcAft>
              <a:buSzPts val="1100"/>
              <a:buFont typeface="Arial" panose="020B0604020202020204" pitchFamily="34" charset="0"/>
              <a:buChar char="•"/>
            </a:pPr>
            <a:r>
              <a:rPr lang="cy-GB" i="1" noProof="0" dirty="0"/>
              <a:t>Sut gallwn ni ddefnyddio’n cryfderau i gefnogi pobl eraill? </a:t>
            </a:r>
          </a:p>
          <a:p>
            <a:pPr marL="171450" lvl="0" indent="-171450" algn="l" rtl="0">
              <a:spcBef>
                <a:spcPts val="0"/>
              </a:spcBef>
              <a:spcAft>
                <a:spcPts val="0"/>
              </a:spcAft>
              <a:buSzPts val="1100"/>
              <a:buFont typeface="Arial" panose="020B0604020202020204" pitchFamily="34" charset="0"/>
              <a:buChar char="•"/>
            </a:pPr>
            <a:endParaRPr lang="cy-GB" sz="1200" noProof="0" dirty="0"/>
          </a:p>
          <a:p>
            <a:pPr marL="0" lvl="0" indent="0" algn="l" rtl="0">
              <a:spcBef>
                <a:spcPts val="0"/>
              </a:spcBef>
              <a:spcAft>
                <a:spcPts val="0"/>
              </a:spcAft>
              <a:buNone/>
            </a:pPr>
            <a:r>
              <a:rPr lang="cy-GB" i="1" noProof="0" dirty="0"/>
              <a:t>Anelu’n Uchel </a:t>
            </a:r>
            <a:r>
              <a:rPr lang="cy-GB" i="1" noProof="0" dirty="0">
                <a:hlinkClick r:id="rId4"/>
              </a:rPr>
              <a:t>–</a:t>
            </a:r>
            <a:r>
              <a:rPr lang="cy-GB" i="1" noProof="0" dirty="0"/>
              <a:t> </a:t>
            </a:r>
            <a:r>
              <a:rPr lang="cy-GB" i="1" u="sng" noProof="0" dirty="0">
                <a:solidFill>
                  <a:schemeClr val="hlink"/>
                </a:solidFill>
                <a:hlinkClick r:id="rId4"/>
              </a:rPr>
              <a:t>Cam 4: Rwy’n gweithio gydag agwedd gadarnhaol at heriau newydd.</a:t>
            </a:r>
            <a:endParaRPr lang="cy-GB" i="1" noProof="0" dirty="0"/>
          </a:p>
          <a:p>
            <a:pPr marL="0" lvl="0" indent="0" algn="l" rtl="0">
              <a:spcBef>
                <a:spcPts val="0"/>
              </a:spcBef>
              <a:spcAft>
                <a:spcPts val="0"/>
              </a:spcAft>
              <a:buNone/>
            </a:pPr>
            <a:r>
              <a:rPr lang="cy-GB" noProof="0" dirty="0"/>
              <a:t>Anelu’n Uchel yw’r gallu i osod nodau pendant, clir a llunio llwybr cadarn at gyflawni’r nodau hyn. Esboniwch wrth y myfyrwyr y byddan nhw, heb os, yn cael heriau yn ystod y prosiect, ond mae’n bwysig cael agwedd gadarnhaol at heriau newydd. Gallai myfyrwyr siarad am pam mae angen hyn, yn eu barn nhw.</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cy-GB" i="1" u="sng" noProof="0" dirty="0">
              <a:solidFill>
                <a:schemeClr val="hlink"/>
              </a:solidFill>
            </a:endParaRPr>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SzPts val="1100"/>
              <a:buNone/>
            </a:pPr>
            <a:endParaRPr lang="cy-GB" noProof="0" dirty="0"/>
          </a:p>
          <a:p>
            <a:pPr marL="171450" lvl="0" indent="-171450" algn="l" rtl="0">
              <a:spcBef>
                <a:spcPts val="0"/>
              </a:spcBef>
              <a:spcAft>
                <a:spcPts val="0"/>
              </a:spcAft>
              <a:buSzPts val="1100"/>
              <a:buFont typeface="Arial" panose="020B0604020202020204" pitchFamily="34" charset="0"/>
              <a:buChar char="•"/>
            </a:pPr>
            <a:r>
              <a:rPr lang="cy-GB" i="1" noProof="0" dirty="0"/>
              <a:t>Beth fyddai’n digwydd petaem ni’n osgoi heriau newydd?</a:t>
            </a:r>
          </a:p>
          <a:p>
            <a:endParaRPr lang="cy-GB" noProof="0" dirty="0"/>
          </a:p>
        </p:txBody>
      </p:sp>
      <p:sp>
        <p:nvSpPr>
          <p:cNvPr id="4" name="Slide Number Placeholder 3">
            <a:extLst>
              <a:ext uri="{FF2B5EF4-FFF2-40B4-BE49-F238E27FC236}">
                <a16:creationId xmlns:a16="http://schemas.microsoft.com/office/drawing/2014/main" id="{A3D6FC74-8500-2070-8C84-A082F5FE2258}"/>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600857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b="1" noProof="0" dirty="0"/>
              <a:t>Nodiadau’r Athro</a:t>
            </a:r>
          </a:p>
          <a:p>
            <a:endParaRPr lang="cy-GB" noProof="0" dirty="0"/>
          </a:p>
          <a:p>
            <a:r>
              <a:rPr lang="cy-GB" noProof="0" dirty="0"/>
              <a:t>Bydd hysbysebu’n allweddol i lwyddiant, felly mae’r sleid hon yn hoelio sylw disgyblion ar yr agwedd hon ar eu cynllunio yn ystod Wythnos 3. </a:t>
            </a:r>
          </a:p>
          <a:p>
            <a:endParaRPr lang="cy-GB" u="sng" noProof="0" dirty="0"/>
          </a:p>
          <a:p>
            <a:r>
              <a:rPr lang="cy-GB" b="1" u="none" noProof="0" dirty="0"/>
              <a:t>Gweithgaredd (10-15 munud)</a:t>
            </a:r>
          </a:p>
          <a:p>
            <a:endParaRPr lang="cy-GB" b="1" u="none" noProof="0" dirty="0"/>
          </a:p>
          <a:p>
            <a:r>
              <a:rPr lang="cy-GB" b="0" noProof="0" dirty="0"/>
              <a:t>Gofynnwch i dimau neu unigolion drafod sut </a:t>
            </a:r>
            <a:r>
              <a:rPr lang="cy-GB" b="0" noProof="0" dirty="0" err="1"/>
              <a:t>gallant</a:t>
            </a:r>
            <a:r>
              <a:rPr lang="cy-GB" b="0" noProof="0" dirty="0"/>
              <a:t> hyrwyddo’u cynnyrch neu wasanaeth (5 munud) a rhannu hyn gyda’r dosbarth (5-10 munud)</a:t>
            </a:r>
          </a:p>
          <a:p>
            <a:r>
              <a:rPr lang="cy-GB" noProof="0" dirty="0" err="1"/>
              <a:t>Gallant</a:t>
            </a:r>
            <a:r>
              <a:rPr lang="cy-GB" noProof="0" dirty="0"/>
              <a:t> ddefnyddio </a:t>
            </a:r>
            <a:r>
              <a:rPr lang="cy-GB" b="1" noProof="0" dirty="0"/>
              <a:t>Llyfr Gwaith yr Her </a:t>
            </a:r>
            <a:r>
              <a:rPr lang="cy-GB" b="1" noProof="0" dirty="0" err="1"/>
              <a:t>Bumpunt</a:t>
            </a:r>
            <a:r>
              <a:rPr lang="cy-GB" b="1" noProof="0" dirty="0"/>
              <a:t> </a:t>
            </a:r>
            <a:r>
              <a:rPr lang="cy-GB" noProof="0" dirty="0"/>
              <a:t>a’r </a:t>
            </a:r>
            <a:r>
              <a:rPr lang="cy-GB" b="1" noProof="0" dirty="0"/>
              <a:t>Awgrymiadau Gorau ar gyfer Hysbysebu </a:t>
            </a:r>
            <a:r>
              <a:rPr lang="cy-GB" noProof="0" dirty="0"/>
              <a:t>i’w helpu.</a:t>
            </a:r>
          </a:p>
          <a:p>
            <a:endParaRPr lang="cy-GB"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endParaRPr lang="cy-GB" b="1" noProof="0" dirty="0"/>
          </a:p>
          <a:p>
            <a:pPr marL="0" lvl="0" indent="0" algn="l" rtl="0">
              <a:spcBef>
                <a:spcPts val="0"/>
              </a:spcBef>
              <a:spcAft>
                <a:spcPts val="0"/>
              </a:spcAft>
              <a:buClr>
                <a:schemeClr val="dk1"/>
              </a:buClr>
              <a:buFont typeface="Arial"/>
              <a:buNone/>
            </a:pPr>
            <a:r>
              <a:rPr lang="cy-GB" i="1" noProof="0" dirty="0"/>
              <a:t>Datrys Problemau </a:t>
            </a:r>
            <a:r>
              <a:rPr lang="cy-GB" i="1" noProof="0" dirty="0">
                <a:hlinkClick r:id="rId3"/>
              </a:rPr>
              <a:t>–</a:t>
            </a:r>
            <a:r>
              <a:rPr lang="cy-GB" i="1" noProof="0" dirty="0"/>
              <a:t> </a:t>
            </a:r>
            <a:r>
              <a:rPr lang="cy-GB" i="1" u="sng" noProof="0" dirty="0">
                <a:solidFill>
                  <a:schemeClr val="hlink"/>
                </a:solidFill>
                <a:hlinkClick r:id="rId3"/>
              </a:rPr>
              <a:t>Cam 3: Rwy’n cwblhau tasgau trwy ddarganfod gwybodaeth rwy’ ei hangen fy hun</a:t>
            </a:r>
            <a:endParaRPr lang="cy-GB" i="1" noProof="0" dirty="0"/>
          </a:p>
          <a:p>
            <a:pPr>
              <a:buClr>
                <a:schemeClr val="dk1"/>
              </a:buClr>
            </a:pPr>
            <a:r>
              <a:rPr lang="cy-GB" noProof="0" dirty="0"/>
              <a:t>Datrys problemau yw’r gallu i ddarganfod ateb i sefyllfa neu her. Siaradwch â myfyrwyr am </a:t>
            </a:r>
            <a:r>
              <a:rPr lang="cy-GB" dirty="0"/>
              <a:t>ragor o wybodaeth</a:t>
            </a:r>
            <a:r>
              <a:rPr lang="cy-GB" noProof="0" dirty="0"/>
              <a:t> y gall fod angen iddynt ei darganfod wrth feddwl am eu brandio. A oes angen rhagor o enghreifftiau arnyn nhw? A ydyn nhw am edrych ar beth mae cynnyrch neu wasanaethau tebyg wedi’i wneud? Gofynnwch iddynt feddwl ble y gallent ddod o hyd i’r wybodaeth honno.</a:t>
            </a:r>
            <a:endParaRPr lang="cy-GB" noProof="0" dirty="0">
              <a:cs typeface="Calibri"/>
            </a:endParaRPr>
          </a:p>
          <a:p>
            <a:pPr marL="0" lvl="0" indent="0" algn="l" rtl="0">
              <a:spcBef>
                <a:spcPts val="0"/>
              </a:spcBef>
              <a:spcAft>
                <a:spcPts val="0"/>
              </a:spcAft>
              <a:buClr>
                <a:schemeClr val="dk1"/>
              </a:buClr>
              <a:buFont typeface="Arial"/>
              <a:buNone/>
            </a:pPr>
            <a:endParaRPr lang="cy-GB" sz="1200"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SzPts val="1100"/>
              <a:buNone/>
            </a:pPr>
            <a:endParaRPr lang="cy-GB" noProof="0" dirty="0"/>
          </a:p>
          <a:p>
            <a:pPr marL="171450" lvl="0" indent="-171450" algn="l" rtl="0">
              <a:spcBef>
                <a:spcPts val="0"/>
              </a:spcBef>
              <a:spcAft>
                <a:spcPts val="0"/>
              </a:spcAft>
              <a:buSzPts val="1100"/>
              <a:buFont typeface="Arial" panose="020B0604020202020204" pitchFamily="34" charset="0"/>
              <a:buChar char="•"/>
            </a:pPr>
            <a:r>
              <a:rPr lang="cy-GB" i="1" noProof="0" dirty="0"/>
              <a:t>Sut rydyn ni’n gwybod pa wybodaeth sy’n fwyaf defnyddiol i ni?</a:t>
            </a:r>
          </a:p>
          <a:p>
            <a:pPr marL="0" lvl="0" indent="0" algn="l" rtl="0">
              <a:spcBef>
                <a:spcPts val="0"/>
              </a:spcBef>
              <a:spcAft>
                <a:spcPts val="0"/>
              </a:spcAft>
              <a:buClr>
                <a:schemeClr val="dk1"/>
              </a:buClr>
              <a:buFont typeface="Arial"/>
              <a:buNone/>
            </a:pPr>
            <a:endParaRPr lang="cy-GB" sz="1200" noProof="0" dirty="0"/>
          </a:p>
          <a:p>
            <a:endParaRPr lang="cy-GB" noProof="0" dirty="0"/>
          </a:p>
        </p:txBody>
      </p:sp>
      <p:sp>
        <p:nvSpPr>
          <p:cNvPr id="4" name="Slide Number Placeholder 3"/>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9903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10A1-D47E-A091-33F1-BF11977EA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9CC3-4DB5-F51E-D2AF-694219FFE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1BFEF-0AA5-D48F-5399-FBEDA951B493}"/>
              </a:ext>
            </a:extLst>
          </p:cNvPr>
          <p:cNvSpPr>
            <a:spLocks noGrp="1"/>
          </p:cNvSpPr>
          <p:nvPr>
            <p:ph type="body" idx="1"/>
          </p:nvPr>
        </p:nvSpPr>
        <p:spPr/>
        <p:txBody>
          <a:bodyPr/>
          <a:lstStyle/>
          <a:p>
            <a:r>
              <a:rPr lang="cy-GB" b="1" noProof="0" dirty="0"/>
              <a:t>Nodiadau’r Athro</a:t>
            </a:r>
          </a:p>
          <a:p>
            <a:endParaRPr lang="cy-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cy-GB" noProof="0" dirty="0"/>
              <a:t>Atgoffwch y disgyblion y </a:t>
            </a:r>
            <a:r>
              <a:rPr lang="cy-GB" noProof="0" dirty="0" err="1"/>
              <a:t>gallant</a:t>
            </a:r>
            <a:r>
              <a:rPr lang="cy-GB" noProof="0" dirty="0"/>
              <a:t> roi cynnig ar </a:t>
            </a:r>
            <a:r>
              <a:rPr lang="cy-GB" b="1" noProof="0" dirty="0"/>
              <a:t>Gystadleuaeth y Broliant Gwerthu</a:t>
            </a:r>
            <a:r>
              <a:rPr lang="cy-GB" noProof="0" dirty="0"/>
              <a:t>. Y dyddiad cau ar gyfer cyflwyno yw’r dydd Sul ar ddiwedd wythnos 3 (edrychwch ar wefan yr Her </a:t>
            </a:r>
            <a:r>
              <a:rPr lang="cy-GB" noProof="0" dirty="0" err="1"/>
              <a:t>Bumpunt</a:t>
            </a:r>
            <a:r>
              <a:rPr lang="cy-GB" noProof="0" dirty="0"/>
              <a:t> am yr union ddyddiad).</a:t>
            </a:r>
          </a:p>
          <a:p>
            <a:endParaRPr lang="cy-GB"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endParaRPr lang="cy-GB" b="1" noProof="0" dirty="0"/>
          </a:p>
          <a:p>
            <a:pPr marL="0" lvl="0" indent="0" algn="l" rtl="0">
              <a:spcBef>
                <a:spcPts val="0"/>
              </a:spcBef>
              <a:spcAft>
                <a:spcPts val="0"/>
              </a:spcAft>
              <a:buClr>
                <a:schemeClr val="dk1"/>
              </a:buClr>
              <a:buFont typeface="Arial"/>
              <a:buNone/>
            </a:pPr>
            <a:r>
              <a:rPr lang="cy-GB" i="1" noProof="0" dirty="0"/>
              <a:t>Siarad - </a:t>
            </a:r>
            <a:r>
              <a:rPr lang="cy-GB" i="1" u="sng" noProof="0" dirty="0">
                <a:solidFill>
                  <a:schemeClr val="hlink"/>
                </a:solidFill>
                <a:hlinkClick r:id="rId3"/>
              </a:rPr>
              <a:t>Cam 3: Rwy’n siarad yn effeithiol trwy wneud pwyntiau mewn trefn resymegol</a:t>
            </a:r>
            <a:endParaRPr lang="cy-GB" i="1"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i="1" noProof="0" dirty="0"/>
              <a:t>Beth rydyn ni’n ei olygu o ran rhoi syniadau mewn trefn resymegol a pham mae’n bwysig?</a:t>
            </a:r>
            <a:endParaRPr lang="cy-GB" b="1" i="1" noProof="0" dirty="0"/>
          </a:p>
          <a:p>
            <a:pPr marL="0" lvl="0" indent="0" algn="l" rtl="0">
              <a:spcBef>
                <a:spcPts val="0"/>
              </a:spcBef>
              <a:spcAft>
                <a:spcPts val="0"/>
              </a:spcAft>
              <a:buClr>
                <a:schemeClr val="dk1"/>
              </a:buClr>
              <a:buFont typeface="Arial"/>
              <a:buNone/>
            </a:pPr>
            <a:endParaRPr lang="cy-GB" b="1" noProof="0" dirty="0"/>
          </a:p>
          <a:p>
            <a:pPr marL="0" lvl="0" indent="0" algn="l" rtl="0">
              <a:spcBef>
                <a:spcPts val="0"/>
              </a:spcBef>
              <a:spcAft>
                <a:spcPts val="0"/>
              </a:spcAft>
              <a:buClr>
                <a:schemeClr val="dk1"/>
              </a:buClr>
              <a:buFont typeface="Arial"/>
              <a:buNone/>
            </a:pPr>
            <a:r>
              <a:rPr lang="cy-GB" i="1" noProof="0" dirty="0"/>
              <a:t>Creadigrwydd - </a:t>
            </a:r>
            <a:r>
              <a:rPr lang="cy-GB" i="1" u="sng" noProof="0" dirty="0">
                <a:solidFill>
                  <a:schemeClr val="hlink"/>
                </a:solidFill>
                <a:hlinkClick r:id="rId4"/>
              </a:rPr>
              <a:t>Cam 3: Rwy’n cynhyrchu syniadau pan rwy’ wedi cael briff clir</a:t>
            </a:r>
            <a:endParaRPr lang="cy-GB" i="1" noProof="0" dirty="0"/>
          </a:p>
          <a:p>
            <a:pPr>
              <a:buClr>
                <a:schemeClr val="dk1"/>
              </a:buClr>
            </a:pPr>
            <a:r>
              <a:rPr lang="cy-GB" noProof="0" dirty="0"/>
              <a:t>Creadigrwydd yw defnyddio’r dychymyg a chynhyrchu syniadau newydd. I’n helpu i gynhyrchu syniadau, mae briff </a:t>
            </a:r>
            <a:r>
              <a:rPr lang="cy-GB" dirty="0"/>
              <a:t>yn </a:t>
            </a:r>
            <a:r>
              <a:rPr lang="cy-GB" noProof="0" dirty="0"/>
              <a:t>cael ei roi i ni</a:t>
            </a:r>
            <a:r>
              <a:rPr lang="cy-GB" dirty="0"/>
              <a:t>, weithiau</a:t>
            </a:r>
            <a:r>
              <a:rPr lang="cy-GB" noProof="0" dirty="0"/>
              <a:t> Mae briff yn broblem neu’n her ac mae’n rhaid i ni feddwl am syniadau i ddatrys y rhain. Gall y briff fod yn fyr neu’n hir; gall fod ar ffurf ysgrifenedig neu gall fod yn llafar.</a:t>
            </a:r>
            <a:endParaRPr lang="cy-GB" noProof="0" dirty="0">
              <a:cs typeface="Calibri"/>
            </a:endParaRPr>
          </a:p>
          <a:p>
            <a:pPr marL="0" lvl="0" indent="0" algn="l" rtl="0">
              <a:spcBef>
                <a:spcPts val="0"/>
              </a:spcBef>
              <a:spcAft>
                <a:spcPts val="0"/>
              </a:spcAft>
              <a:buClr>
                <a:schemeClr val="dk1"/>
              </a:buClr>
              <a:buFont typeface="Arial"/>
              <a:buNone/>
            </a:pPr>
            <a:endParaRPr lang="cy-GB"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i="1" noProof="0" dirty="0"/>
              <a:t>Sut gall creadigrwydd gyfrannu at eich broliant gwerthu?</a:t>
            </a:r>
          </a:p>
        </p:txBody>
      </p:sp>
      <p:sp>
        <p:nvSpPr>
          <p:cNvPr id="4" name="Slide Number Placeholder 3">
            <a:extLst>
              <a:ext uri="{FF2B5EF4-FFF2-40B4-BE49-F238E27FC236}">
                <a16:creationId xmlns:a16="http://schemas.microsoft.com/office/drawing/2014/main" id="{BF17F7C4-2216-A872-22F7-A50BDAD0B3D7}"/>
              </a:ext>
            </a:extLst>
          </p:cNvPr>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1755372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cy-GB" b="1" noProof="0" dirty="0"/>
              <a:t>Nodiadau’r Athro</a:t>
            </a:r>
            <a:endParaRPr lang="cy-GB" noProof="0" dirty="0"/>
          </a:p>
          <a:p>
            <a:pPr marL="0" marR="0" lvl="0" indent="0" algn="l" rtl="0">
              <a:lnSpc>
                <a:spcPct val="100000"/>
              </a:lnSpc>
              <a:spcBef>
                <a:spcPts val="0"/>
              </a:spcBef>
              <a:spcAft>
                <a:spcPts val="0"/>
              </a:spcAft>
              <a:buClr>
                <a:schemeClr val="dk1"/>
              </a:buClr>
              <a:buSzPts val="1200"/>
              <a:buFont typeface="Arial"/>
              <a:buNone/>
            </a:pPr>
            <a:endParaRPr lang="cy-GB" noProof="0" dirty="0"/>
          </a:p>
          <a:p>
            <a:pPr marL="0" marR="0" lvl="0" indent="0" algn="l" rtl="0">
              <a:lnSpc>
                <a:spcPct val="100000"/>
              </a:lnSpc>
              <a:spcBef>
                <a:spcPts val="0"/>
              </a:spcBef>
              <a:spcAft>
                <a:spcPts val="0"/>
              </a:spcAft>
              <a:buClr>
                <a:schemeClr val="dk1"/>
              </a:buClr>
              <a:buSzPts val="1200"/>
              <a:buFont typeface="Arial"/>
              <a:buNone/>
            </a:pPr>
            <a:r>
              <a:rPr lang="cy-GB" noProof="0" dirty="0"/>
              <a:t>Dangoswch fideo’r broliant gwerthu hwn i’ch disgyblion am ysbrydoliaeth a gofynnwch beth roeddent yn ei hoffi amdano.</a:t>
            </a:r>
          </a:p>
          <a:p>
            <a:pPr marL="0" marR="0" lvl="0" indent="0" algn="l" rtl="0">
              <a:lnSpc>
                <a:spcPct val="100000"/>
              </a:lnSpc>
              <a:spcBef>
                <a:spcPts val="0"/>
              </a:spcBef>
              <a:spcAft>
                <a:spcPts val="0"/>
              </a:spcAft>
              <a:buClr>
                <a:schemeClr val="dk1"/>
              </a:buClr>
              <a:buSzPts val="1200"/>
              <a:buFont typeface="Arial"/>
              <a:buNone/>
            </a:pPr>
            <a:endParaRPr lang="cy-GB" noProof="0" dirty="0"/>
          </a:p>
          <a:p>
            <a:pPr marL="0" lvl="0" indent="0" algn="l" rtl="0">
              <a:spcBef>
                <a:spcPts val="0"/>
              </a:spcBef>
              <a:spcAft>
                <a:spcPts val="0"/>
              </a:spcAft>
              <a:buClr>
                <a:schemeClr val="dk1"/>
              </a:buClr>
              <a:buFont typeface="Arial"/>
              <a:buNone/>
            </a:pPr>
            <a:r>
              <a:rPr lang="cy-GB" b="1" noProof="0" dirty="0"/>
              <a:t>Sgiliau Hanfodol </a:t>
            </a:r>
            <a:r>
              <a:rPr lang="cy-GB" b="1" noProof="0" dirty="0" err="1"/>
              <a:t>Skills</a:t>
            </a:r>
            <a:r>
              <a:rPr lang="cy-GB" b="1" noProof="0" dirty="0"/>
              <a:t> </a:t>
            </a:r>
            <a:r>
              <a:rPr lang="cy-GB" b="1" noProof="0" dirty="0" err="1"/>
              <a:t>Builder</a:t>
            </a:r>
            <a:endParaRPr lang="cy-GB" b="1" noProof="0" dirty="0"/>
          </a:p>
          <a:p>
            <a:pPr marL="0" lvl="0" indent="0" algn="l" rtl="0">
              <a:spcBef>
                <a:spcPts val="0"/>
              </a:spcBef>
              <a:spcAft>
                <a:spcPts val="0"/>
              </a:spcAft>
              <a:buClr>
                <a:schemeClr val="dk1"/>
              </a:buClr>
              <a:buFont typeface="Arial"/>
              <a:buNone/>
            </a:pPr>
            <a:endParaRPr lang="cy-GB" b="1" noProof="0" dirty="0"/>
          </a:p>
          <a:p>
            <a:pPr marL="0" lvl="0" indent="0" algn="l" rtl="0">
              <a:spcBef>
                <a:spcPts val="0"/>
              </a:spcBef>
              <a:spcAft>
                <a:spcPts val="0"/>
              </a:spcAft>
              <a:buClr>
                <a:schemeClr val="dk1"/>
              </a:buClr>
              <a:buFont typeface="Arial"/>
              <a:buNone/>
            </a:pPr>
            <a:r>
              <a:rPr lang="cy-GB" i="1" noProof="0" dirty="0"/>
              <a:t>Gwrando </a:t>
            </a:r>
            <a:r>
              <a:rPr lang="cy-GB" i="1" noProof="0" dirty="0">
                <a:hlinkClick r:id="rId3"/>
              </a:rPr>
              <a:t>–</a:t>
            </a:r>
            <a:r>
              <a:rPr lang="cy-GB" i="1" noProof="0" dirty="0"/>
              <a:t> </a:t>
            </a:r>
            <a:r>
              <a:rPr lang="cy-GB" i="1" u="sng" noProof="0" dirty="0">
                <a:solidFill>
                  <a:schemeClr val="hlink"/>
                </a:solidFill>
                <a:hlinkClick r:id="rId3"/>
              </a:rPr>
              <a:t>Cam 5: Rwy’n gwrando ar bobl eraill ac yn cofnodi gwybodaeth bwysig wrth i fi wneud</a:t>
            </a:r>
            <a:endParaRPr lang="cy-GB" noProof="0"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cy-GB" noProof="0" dirty="0"/>
              <a:t>Gwrando yw sgil derbyn, cadw a phrosesu gwybodaeth. Anogwch fyfyrwyr trwy gydol yr her i ddefnyddio eu llyfr gwaith a chofnodi nodiadau a syniadau perthnasol wrth iddynt wrando. Bydd hyn yn eu helpu nhw pan fyddant yn meddwl am eu cynnyrch neu wasanaeth, a gallent gasglu gwybodaeth o’r enghreifftiau gwych ar y sleidiau. </a:t>
            </a:r>
          </a:p>
          <a:p>
            <a:pPr marL="0" lvl="0" indent="0" algn="l" rtl="0">
              <a:spcBef>
                <a:spcPts val="0"/>
              </a:spcBef>
              <a:spcAft>
                <a:spcPts val="0"/>
              </a:spcAft>
              <a:buSzPts val="1100"/>
              <a:buNone/>
            </a:pPr>
            <a:endParaRPr lang="cy-GB"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i="1" noProof="0" dirty="0"/>
              <a:t>Sut rydych chi’n gwneud nodiadau ar hyn o bryd? </a:t>
            </a:r>
          </a:p>
          <a:p>
            <a:pPr marL="171450" lvl="0" indent="-171450" algn="l" rtl="0">
              <a:spcBef>
                <a:spcPts val="0"/>
              </a:spcBef>
              <a:spcAft>
                <a:spcPts val="0"/>
              </a:spcAft>
              <a:buFont typeface="Arial" panose="020B0604020202020204" pitchFamily="34" charset="0"/>
              <a:buChar char="•"/>
            </a:pPr>
            <a:endParaRPr lang="cy-GB" noProof="0" dirty="0"/>
          </a:p>
          <a:p>
            <a:pPr marL="0" lvl="0" indent="0" algn="l" rtl="0">
              <a:spcBef>
                <a:spcPts val="0"/>
              </a:spcBef>
              <a:spcAft>
                <a:spcPts val="0"/>
              </a:spcAft>
              <a:buClr>
                <a:schemeClr val="dk1"/>
              </a:buClr>
              <a:buFont typeface="Arial"/>
              <a:buNone/>
            </a:pPr>
            <a:r>
              <a:rPr lang="cy-GB" i="1" noProof="0" dirty="0"/>
              <a:t>Creadigrwydd - </a:t>
            </a:r>
            <a:r>
              <a:rPr lang="cy-GB" i="1" u="sng" noProof="0" dirty="0">
                <a:solidFill>
                  <a:schemeClr val="hlink"/>
                </a:solidFill>
                <a:hlinkClick r:id="rId4"/>
              </a:rPr>
              <a:t>Cam 3: Rwy’n cynhyrchu syniadau pan rwy’ wedi cael briff clir</a:t>
            </a:r>
            <a:endParaRPr lang="cy-GB" i="1" noProof="0" dirty="0"/>
          </a:p>
          <a:p>
            <a:pPr marL="0" lvl="0" indent="0" algn="l" rtl="0">
              <a:spcBef>
                <a:spcPts val="0"/>
              </a:spcBef>
              <a:spcAft>
                <a:spcPts val="0"/>
              </a:spcAft>
              <a:buSzPts val="1100"/>
              <a:buNone/>
            </a:pPr>
            <a:r>
              <a:rPr lang="cy-GB" noProof="0" dirty="0"/>
              <a:t>I ymgorffori’r sgil hanfodol, gofynnwch y cwestiwn myfyriol canlynol wrth drafod y sleid hon:</a:t>
            </a:r>
          </a:p>
          <a:p>
            <a:pPr marL="0" lvl="0" indent="0" algn="l" rtl="0">
              <a:spcBef>
                <a:spcPts val="0"/>
              </a:spcBef>
              <a:spcAft>
                <a:spcPts val="0"/>
              </a:spcAft>
              <a:buNone/>
            </a:pPr>
            <a:endParaRPr lang="cy-GB" noProof="0" dirty="0"/>
          </a:p>
          <a:p>
            <a:pPr marL="171450" lvl="0" indent="-171450" algn="l" rtl="0">
              <a:spcBef>
                <a:spcPts val="0"/>
              </a:spcBef>
              <a:spcAft>
                <a:spcPts val="0"/>
              </a:spcAft>
              <a:buFont typeface="Arial" panose="020B0604020202020204" pitchFamily="34" charset="0"/>
              <a:buChar char="•"/>
            </a:pPr>
            <a:r>
              <a:rPr lang="cy-GB" i="1" noProof="0" dirty="0"/>
              <a:t>Sut gallwch chi greu syniadau i gyflawni briff?</a:t>
            </a:r>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9637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Nodiadau’r</a:t>
            </a:r>
            <a:r>
              <a:rPr lang="en-GB" b="1" dirty="0"/>
              <a:t> </a:t>
            </a:r>
            <a:r>
              <a:rPr lang="en-GB" b="1" dirty="0" err="1"/>
              <a:t>Athro</a:t>
            </a:r>
            <a:endParaRPr lang="en-GB" b="1" dirty="0"/>
          </a:p>
          <a:p>
            <a:endParaRPr lang="en-GB" b="1" dirty="0"/>
          </a:p>
          <a:p>
            <a:r>
              <a:rPr lang="cy-GB" b="0" noProof="0"/>
              <a:t>Mae’r sleid hon yn atgoffa’r disgyblion beth maen nhw wedi'i gyflawni </a:t>
            </a:r>
            <a:r>
              <a:rPr lang="cy-GB"/>
              <a:t>ar ddiwedd</a:t>
            </a:r>
            <a:r>
              <a:rPr lang="cy-GB" b="0" noProof="0"/>
              <a:t> Wythnos </a:t>
            </a:r>
            <a:r>
              <a:rPr lang="en-GB" b="0" dirty="0"/>
              <a:t>3!</a:t>
            </a:r>
          </a:p>
        </p:txBody>
      </p:sp>
      <p:sp>
        <p:nvSpPr>
          <p:cNvPr id="4" name="Slide Number Placeholder 3"/>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3625296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ED51C-726A-A432-5BD4-B5756263793B}"/>
              </a:ext>
            </a:extLst>
          </p:cNvPr>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672" y="5895165"/>
            <a:ext cx="953586" cy="649317"/>
          </a:xfrm>
          <a:prstGeom prst="rect">
            <a:avLst/>
          </a:prstGeom>
        </p:spPr>
      </p:pic>
      <p:sp>
        <p:nvSpPr>
          <p:cNvPr id="2" name="Text Placeholder 2">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3" name="Text Placeholder 2">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userDrawn="1"/>
        </p:nvSpPr>
        <p:spPr>
          <a:xfrm>
            <a:off x="3049199" y="0"/>
            <a:ext cx="3049200" cy="6858000"/>
          </a:xfrm>
          <a:prstGeom prst="rect">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Content Placeholder 42">
            <a:extLst>
              <a:ext uri="{FF2B5EF4-FFF2-40B4-BE49-F238E27FC236}">
                <a16:creationId xmlns:a16="http://schemas.microsoft.com/office/drawing/2014/main" id="{906F3287-C414-D9AF-17AD-772318DDA02A}"/>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1" name="Text Placeholder 47">
            <a:extLst>
              <a:ext uri="{FF2B5EF4-FFF2-40B4-BE49-F238E27FC236}">
                <a16:creationId xmlns:a16="http://schemas.microsoft.com/office/drawing/2014/main" id="{F8DB69BF-32AA-202D-C704-3F7A516A3536}"/>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2" name="Text Placeholder 49">
            <a:extLst>
              <a:ext uri="{FF2B5EF4-FFF2-40B4-BE49-F238E27FC236}">
                <a16:creationId xmlns:a16="http://schemas.microsoft.com/office/drawing/2014/main" id="{1C3C1BB0-177E-5638-14BD-E9C3B72E0246}"/>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3" name="Content Placeholder 42">
            <a:extLst>
              <a:ext uri="{FF2B5EF4-FFF2-40B4-BE49-F238E27FC236}">
                <a16:creationId xmlns:a16="http://schemas.microsoft.com/office/drawing/2014/main" id="{793BE3C0-A964-87D1-E10B-5CC7861E9DD3}"/>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4" name="Text Placeholder 47">
            <a:extLst>
              <a:ext uri="{FF2B5EF4-FFF2-40B4-BE49-F238E27FC236}">
                <a16:creationId xmlns:a16="http://schemas.microsoft.com/office/drawing/2014/main" id="{7790AEF7-7655-734B-1169-0FBE58FDE885}"/>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5" name="Text Placeholder 49">
            <a:extLst>
              <a:ext uri="{FF2B5EF4-FFF2-40B4-BE49-F238E27FC236}">
                <a16:creationId xmlns:a16="http://schemas.microsoft.com/office/drawing/2014/main" id="{51BB1AC9-26DC-A593-0588-3E71AB7AB2F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6" name="Content Placeholder 42">
            <a:extLst>
              <a:ext uri="{FF2B5EF4-FFF2-40B4-BE49-F238E27FC236}">
                <a16:creationId xmlns:a16="http://schemas.microsoft.com/office/drawing/2014/main" id="{4D939D70-031A-1475-BB7E-F727DB65A1CA}"/>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7" name="Text Placeholder 47">
            <a:extLst>
              <a:ext uri="{FF2B5EF4-FFF2-40B4-BE49-F238E27FC236}">
                <a16:creationId xmlns:a16="http://schemas.microsoft.com/office/drawing/2014/main" id="{94B9C487-01B2-9EAA-BD97-00EA8499DC1F}"/>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8" name="Text Placeholder 49">
            <a:extLst>
              <a:ext uri="{FF2B5EF4-FFF2-40B4-BE49-F238E27FC236}">
                <a16:creationId xmlns:a16="http://schemas.microsoft.com/office/drawing/2014/main" id="{B36CEF2A-52E5-E522-8D49-237858ADEB8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9" name="Content Placeholder 42">
            <a:extLst>
              <a:ext uri="{FF2B5EF4-FFF2-40B4-BE49-F238E27FC236}">
                <a16:creationId xmlns:a16="http://schemas.microsoft.com/office/drawing/2014/main" id="{0951C1D1-7EDC-B2BE-B15E-CC704619E22B}"/>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40" name="Text Placeholder 47">
            <a:extLst>
              <a:ext uri="{FF2B5EF4-FFF2-40B4-BE49-F238E27FC236}">
                <a16:creationId xmlns:a16="http://schemas.microsoft.com/office/drawing/2014/main" id="{CC3D7C35-B482-A7E0-2B26-14894DDE56E0}"/>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41" name="Text Placeholder 49">
            <a:extLst>
              <a:ext uri="{FF2B5EF4-FFF2-40B4-BE49-F238E27FC236}">
                <a16:creationId xmlns:a16="http://schemas.microsoft.com/office/drawing/2014/main" id="{9E77944E-46B0-1772-0BE1-8D28592F74A3}"/>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413299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952B0-B2EC-933E-3D55-733C8C4ED945}"/>
              </a:ext>
            </a:extLst>
          </p:cNvPr>
          <p:cNvSpPr/>
          <p:nvPr userDrawn="1"/>
        </p:nvSpPr>
        <p:spPr>
          <a:xfrm>
            <a:off x="0" y="-1"/>
            <a:ext cx="12192000" cy="56043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58E057CE-B397-DBBD-17DE-AF2C9DE689E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D9AA28D8-B2B3-DFF0-CEC2-C84ECDBCCE0D}"/>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02054076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701D29C2-4C48-B02F-25EC-BF77642D939D}"/>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EF9F0425-DDD4-4C1A-6836-1998C16351BE}"/>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018971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0ED89AF7-093E-46C2-8561-FB01B24341C9}"/>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A5984976-D47C-54A2-6343-8EEABB67C83E}"/>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025712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0684439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6">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6">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2943AC60-5F56-375B-3AF1-812DB44CA2DC}"/>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E755FDEA-F99A-138B-FEAB-95DBD522B33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DDAF3714-DB24-B0E5-4CB2-E6730207EA29}"/>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9214D88-1F0C-956C-758E-20E1BD03EE0D}"/>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C7FCD7D0-C8E7-A1FA-0EA7-B0F14A6D8D82}"/>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3FEB2687-30A6-1000-D8EC-22F602D87D7F}"/>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CE03A85-CB6C-D686-3EA1-24F20A58D2A8}"/>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827C236-B785-DEBF-9163-BDE09D58A558}"/>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DFD4D2B0-380F-4363-58EE-EDD313EC9AC2}"/>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6A3FF7DC-E2FB-D2AB-EA80-13F67A48D030}"/>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5AAEFD77-4099-435F-7A72-AC61EF4AFBF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BFF8AF91-CC92-EDAD-B3A8-D1E9D6E4F31E}"/>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7107942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864A-A786-E4BF-AA0D-67BEEC09D218}"/>
              </a:ext>
            </a:extLst>
          </p:cNvPr>
          <p:cNvSpPr/>
          <p:nvPr userDrawn="1"/>
        </p:nvSpPr>
        <p:spPr>
          <a:xfrm>
            <a:off x="0" y="-1"/>
            <a:ext cx="12192000" cy="5604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24F01BD1-5369-ED7F-7AF6-86A39CF205DB}"/>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EE576C45-170C-153F-600C-52306E0F068B}"/>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94181305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E058C7C-04AD-D7B5-330F-64E0AF2D9125}"/>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7036CBEE-0FD5-4D58-65B1-78657054A91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9935677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1">
            <a:extLst>
              <a:ext uri="{FF2B5EF4-FFF2-40B4-BE49-F238E27FC236}">
                <a16:creationId xmlns:a16="http://schemas.microsoft.com/office/drawing/2014/main" id="{804B6669-3816-BECC-04F7-D903DB788186}"/>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D4543BE-3767-65B9-BB8B-3B6CC2A36960}"/>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1515400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045197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3">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Content Placeholder 42">
            <a:extLst>
              <a:ext uri="{FF2B5EF4-FFF2-40B4-BE49-F238E27FC236}">
                <a16:creationId xmlns:a16="http://schemas.microsoft.com/office/drawing/2014/main" id="{ACDADC17-2D58-C821-2D5A-B5F5666DA6B7}"/>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080941A8-8732-21B0-3303-C2D2C7E39BE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3104FDFA-C649-C2CE-9FAB-B51379125A48}"/>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621C16F5-0850-983A-02A7-6C6EB98EE030}"/>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59519DB3-112B-9308-E123-630B3FC48D9A}"/>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92F5EC90-93B4-996E-6B18-50BB5958AAD9}"/>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F58C3C4C-F77D-FF7B-30BF-835CDE3B220E}"/>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8A6E9B6E-26CC-37B0-BA3B-9BA7F3548EA9}"/>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6A508437-CF6A-CDD2-59D1-DB9575C0B52F}"/>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07519CA-8365-2D28-9741-0E14835CF71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A1534498-3E35-7F0C-EAA0-2A676AB5F82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483072E6-3818-E586-37F1-6420782D6565}"/>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12492213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89204758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B3D83E8-9479-F8A7-8DB8-9A2EA4191D57}"/>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45D3579-8CAA-DF7D-8A85-B8B1C827B72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5960503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D21C3DCA-081C-F010-940F-8498C514CE03}"/>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DD07CF95-F372-2462-6F39-FB8A938B6D33}"/>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4610456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90659512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4">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5189633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81358356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A8B8DB3-9ACB-851B-34D7-BB52385612D8}"/>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CFA7B16-EE77-687F-3962-90EABF5B36C4}"/>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4453799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17372E6-8731-D862-F263-D2F3225E38F1}"/>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2D14FC92-EDFB-ED87-0F62-23599839B19C}"/>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215952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4573397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369560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95165"/>
            <a:ext cx="1075433" cy="649317"/>
          </a:xfrm>
          <a:prstGeom prst="rect">
            <a:avLst/>
          </a:prstGeom>
        </p:spPr>
      </p:pic>
      <p:sp>
        <p:nvSpPr>
          <p:cNvPr id="3" name="Rectangle 2">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18" hidden="1">
            <a:extLst>
              <a:ext uri="{FF2B5EF4-FFF2-40B4-BE49-F238E27FC236}">
                <a16:creationId xmlns:a16="http://schemas.microsoft.com/office/drawing/2014/main" id="{6E2F5969-34F3-D5CE-C570-D62EE04882CD}"/>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dirty="0"/>
              <a:t>Subtitle</a:t>
            </a:r>
          </a:p>
        </p:txBody>
      </p:sp>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Rectangle 1">
            <a:extLst>
              <a:ext uri="{FF2B5EF4-FFF2-40B4-BE49-F238E27FC236}">
                <a16:creationId xmlns:a16="http://schemas.microsoft.com/office/drawing/2014/main" id="{1039C382-4603-EC78-5F02-9BA6A611F4C0}"/>
              </a:ext>
            </a:extLst>
          </p:cNvPr>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dirty="0"/>
              <a:t>Blurb</a:t>
            </a:r>
          </a:p>
        </p:txBody>
      </p:sp>
      <p:sp>
        <p:nvSpPr>
          <p:cNvPr id="3" name="Picture Placeholder 5">
            <a:extLst>
              <a:ext uri="{FF2B5EF4-FFF2-40B4-BE49-F238E27FC236}">
                <a16:creationId xmlns:a16="http://schemas.microsoft.com/office/drawing/2014/main" id="{854E0EEB-7986-2362-B8F7-A6F01B3E7F7F}"/>
              </a:ext>
            </a:extLst>
          </p:cNvPr>
          <p:cNvSpPr>
            <a:spLocks noGrp="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dirty="0"/>
              <a:t>QR Code</a:t>
            </a:r>
          </a:p>
        </p:txBody>
      </p:sp>
      <p:pic>
        <p:nvPicPr>
          <p:cNvPr id="5" name="Graphic 4" descr="Arrow: Rotate right with solid fill">
            <a:extLst>
              <a:ext uri="{FF2B5EF4-FFF2-40B4-BE49-F238E27FC236}">
                <a16:creationId xmlns:a16="http://schemas.microsoft.com/office/drawing/2014/main" id="{212A8467-172B-6197-4451-11B2967CDB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096202" y="3361335"/>
            <a:ext cx="914400" cy="914400"/>
          </a:xfrm>
          <a:prstGeom prst="rect">
            <a:avLst/>
          </a:prstGeom>
        </p:spPr>
      </p:pic>
      <p:sp>
        <p:nvSpPr>
          <p:cNvPr id="11" name="Text Placeholder 2">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dirty="0"/>
              <a:t>CALL TO ACTION</a:t>
            </a:r>
          </a:p>
        </p:txBody>
      </p:sp>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white logo&#10;&#10;Description automatically generated">
            <a:extLst>
              <a:ext uri="{FF2B5EF4-FFF2-40B4-BE49-F238E27FC236}">
                <a16:creationId xmlns:a16="http://schemas.microsoft.com/office/drawing/2014/main" id="{69D97F76-35D2-5381-237E-DE77A631735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pic>
        <p:nvPicPr>
          <p:cNvPr id="16" name="Picture 15"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pic>
        <p:nvPicPr>
          <p:cNvPr id="18" name="Picture 17"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pic>
        <p:nvPicPr>
          <p:cNvPr id="20" name="Picture 19"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sp>
        <p:nvSpPr>
          <p:cNvPr id="22" name="Content Placeholder 2">
            <a:extLst>
              <a:ext uri="{FF2B5EF4-FFF2-40B4-BE49-F238E27FC236}">
                <a16:creationId xmlns:a16="http://schemas.microsoft.com/office/drawing/2014/main" id="{08B0B243-52D5-1D7E-2448-17D43E594143}"/>
              </a:ext>
            </a:extLst>
          </p:cNvPr>
          <p:cNvSpPr txBox="1">
            <a:spLocks/>
          </p:cNvSpPr>
          <p:nvPr userDrawn="1"/>
        </p:nvSpPr>
        <p:spPr>
          <a:xfrm>
            <a:off x="1310352" y="229506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3" name="Content Placeholder 2">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4" name="Content Placeholder 2">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5" name="Content Placeholder 2">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6" name="Content Placeholder 2">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Picture 27"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sp>
        <p:nvSpPr>
          <p:cNvPr id="6" name="Picture Placeholder 5">
            <a:extLst>
              <a:ext uri="{FF2B5EF4-FFF2-40B4-BE49-F238E27FC236}">
                <a16:creationId xmlns:a16="http://schemas.microsoft.com/office/drawing/2014/main" id="{EDF0451C-19BD-3030-19AE-F91B7429D857}"/>
              </a:ext>
            </a:extLst>
          </p:cNvPr>
          <p:cNvSpPr>
            <a:spLocks noGrp="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dirty="0"/>
              <a:t>QR Code</a:t>
            </a:r>
          </a:p>
        </p:txBody>
      </p:sp>
      <p:pic>
        <p:nvPicPr>
          <p:cNvPr id="10" name="Graphic 9" descr="Megaphone with solid fill">
            <a:extLst>
              <a:ext uri="{FF2B5EF4-FFF2-40B4-BE49-F238E27FC236}">
                <a16:creationId xmlns:a16="http://schemas.microsoft.com/office/drawing/2014/main" id="{77EB7194-54CB-3CA5-D2F0-62B03E4AA39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05" y="2180762"/>
            <a:ext cx="475200" cy="475200"/>
          </a:xfrm>
          <a:prstGeom prst="rect">
            <a:avLst/>
          </a:prstGeom>
        </p:spPr>
      </p:pic>
      <p:sp>
        <p:nvSpPr>
          <p:cNvPr id="12" name="Text Placeholder 11">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dirty="0"/>
              <a:t>Insert email</a:t>
            </a:r>
          </a:p>
        </p:txBody>
      </p:sp>
      <p:pic>
        <p:nvPicPr>
          <p:cNvPr id="31" name="Graphic 30" descr="Arrow: Rotate right with solid fill">
            <a:extLst>
              <a:ext uri="{FF2B5EF4-FFF2-40B4-BE49-F238E27FC236}">
                <a16:creationId xmlns:a16="http://schemas.microsoft.com/office/drawing/2014/main" id="{308CEF9A-D749-1F16-0674-84ED2DAFC6F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445882" y="2380574"/>
            <a:ext cx="914400" cy="914400"/>
          </a:xfrm>
          <a:prstGeom prst="rect">
            <a:avLst/>
          </a:prstGeom>
        </p:spPr>
      </p:pic>
      <p:sp>
        <p:nvSpPr>
          <p:cNvPr id="3" name="TextBox 2">
            <a:extLst>
              <a:ext uri="{FF2B5EF4-FFF2-40B4-BE49-F238E27FC236}">
                <a16:creationId xmlns:a16="http://schemas.microsoft.com/office/drawing/2014/main" id="{1384642C-D16E-7A00-596B-E243BC3584D1}"/>
              </a:ext>
            </a:extLst>
          </p:cNvPr>
          <p:cNvSpPr txBox="1"/>
          <p:nvPr userDrawn="1"/>
        </p:nvSpPr>
        <p:spPr>
          <a:xfrm>
            <a:off x="838200" y="365125"/>
            <a:ext cx="5932472" cy="769441"/>
          </a:xfrm>
          <a:prstGeom prst="rect">
            <a:avLst/>
          </a:prstGeom>
          <a:noFill/>
        </p:spPr>
        <p:txBody>
          <a:bodyPr wrap="square" rtlCol="0">
            <a:spAutoFit/>
          </a:bodyPr>
          <a:lstStyle/>
          <a:p>
            <a:r>
              <a:rPr lang="en-GB" sz="4400" b="1" dirty="0">
                <a:latin typeface="+mj-lt"/>
              </a:rPr>
              <a:t>Contact Us</a:t>
            </a:r>
          </a:p>
        </p:txBody>
      </p:sp>
      <p:sp>
        <p:nvSpPr>
          <p:cNvPr id="4" name="Text Placeholder 11">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 Listening">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DC58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F11BED-95A0-880F-021B-5D6579EE5617}"/>
              </a:ext>
            </a:extLst>
          </p:cNvPr>
          <p:cNvSpPr txBox="1">
            <a:spLocks/>
          </p:cNvSpPr>
          <p:nvPr userDrawn="1"/>
        </p:nvSpPr>
        <p:spPr>
          <a:xfrm>
            <a:off x="3296092" y="365125"/>
            <a:ext cx="8057708" cy="900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p>
        </p:txBody>
      </p:sp>
      <p:pic>
        <p:nvPicPr>
          <p:cNvPr id="7" name="Content Placeholder 4" descr="A pink circle with white circle with white circle with white circle with white circle with white circle with white circle with white circle with white circle with white circle with white circle with white circle with white circle&#10;&#10;Description automatically generated">
            <a:extLst>
              <a:ext uri="{FF2B5EF4-FFF2-40B4-BE49-F238E27FC236}">
                <a16:creationId xmlns:a16="http://schemas.microsoft.com/office/drawing/2014/main" id="{C7DFB0E4-7034-2651-85DB-0B8A75700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3049201" cy="3049201"/>
          </a:xfrm>
          <a:prstGeom prst="rect">
            <a:avLst/>
          </a:prstGeom>
        </p:spPr>
      </p:pic>
      <p:sp>
        <p:nvSpPr>
          <p:cNvPr id="9" name="Title 1">
            <a:extLst>
              <a:ext uri="{FF2B5EF4-FFF2-40B4-BE49-F238E27FC236}">
                <a16:creationId xmlns:a16="http://schemas.microsoft.com/office/drawing/2014/main" id="{6DF24525-9AAB-7607-8E8D-0735FFE7A0F5}"/>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11" name="Text Placeholder 12">
            <a:extLst>
              <a:ext uri="{FF2B5EF4-FFF2-40B4-BE49-F238E27FC236}">
                <a16:creationId xmlns:a16="http://schemas.microsoft.com/office/drawing/2014/main" id="{3487793E-FE33-E6D3-EC1D-927E3D3F8CE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03575042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EC6B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1BC64B67-EC1E-4146-FEB6-82129850586E}"/>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4AD854B7-7C95-ADBD-7E66-1AD769C2F0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7838726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2956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F62A2086-D140-09AF-83B1-2D5FB512BFF3}"/>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AF44B4F-F581-42F7-2A58-0781690F0FC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271132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F9C7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C843F404-7A17-702D-CB37-68E62A345081}"/>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9A1BE0DF-EF24-DA74-9E98-8EC789F98A3F}"/>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90609431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ED08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95B6728-A606-9042-9099-5918261AC5F9}"/>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A04B603A-462B-7BD4-4D1A-417224037552}"/>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426351924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67B8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2AD09A3D-05FD-87E4-2724-4F3CC6006724}"/>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F02C636-3A40-B659-F6FC-532CE8FF4355}"/>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24958359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dirty="0"/>
              <a:t>Insert image</a:t>
            </a:r>
          </a:p>
        </p:txBody>
      </p:sp>
      <p:sp>
        <p:nvSpPr>
          <p:cNvPr id="2" name="Title 1">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A2D5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1" y="1"/>
            <a:ext cx="3037737" cy="3049201"/>
          </a:xfrm>
          <a:prstGeom prst="rect">
            <a:avLst/>
          </a:prstGeom>
        </p:spPr>
      </p:pic>
      <p:sp>
        <p:nvSpPr>
          <p:cNvPr id="6" name="Title 1">
            <a:extLst>
              <a:ext uri="{FF2B5EF4-FFF2-40B4-BE49-F238E27FC236}">
                <a16:creationId xmlns:a16="http://schemas.microsoft.com/office/drawing/2014/main" id="{C21CA0BC-6A23-9BA4-CD91-47A9DAF01102}"/>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7C32DCEE-AF28-54BE-1FC5-FD57E4ED1CF3}"/>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55097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rgbClr val="54BFE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4">
            <a:extLst>
              <a:ext uri="{FF2B5EF4-FFF2-40B4-BE49-F238E27FC236}">
                <a16:creationId xmlns:a16="http://schemas.microsoft.com/office/drawing/2014/main" id="{86058E98-531E-DF88-4336-CD32E5490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3049201" cy="3049201"/>
          </a:xfrm>
          <a:prstGeom prst="rect">
            <a:avLst/>
          </a:prstGeom>
        </p:spPr>
      </p:pic>
      <p:sp>
        <p:nvSpPr>
          <p:cNvPr id="6" name="Title 1">
            <a:extLst>
              <a:ext uri="{FF2B5EF4-FFF2-40B4-BE49-F238E27FC236}">
                <a16:creationId xmlns:a16="http://schemas.microsoft.com/office/drawing/2014/main" id="{A87BA99A-FFD4-FEDF-9C3D-0C0984128C06}"/>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1AA57D1C-8997-7EA6-1A78-98317A24899B}"/>
              </a:ext>
            </a:extLst>
          </p:cNvPr>
          <p:cNvSpPr>
            <a:spLocks noGrp="1"/>
          </p:cNvSpPr>
          <p:nvPr>
            <p:ph type="body" sz="quarter" idx="11" hasCustomPrompt="1"/>
          </p:nvPr>
        </p:nvSpPr>
        <p:spPr>
          <a:xfrm>
            <a:off x="3567065" y="1511930"/>
            <a:ext cx="7786734"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54028877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42">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dirty="0"/>
              <a:t>Icon...</a:t>
            </a:r>
          </a:p>
        </p:txBody>
      </p:sp>
      <p:sp>
        <p:nvSpPr>
          <p:cNvPr id="48" name="Text Placeholder 47">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50" name="Text Placeholder 49">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dirty="0"/>
              <a:t>Body</a:t>
            </a:r>
          </a:p>
        </p:txBody>
      </p:sp>
      <p:sp>
        <p:nvSpPr>
          <p:cNvPr id="10" name="Content Placeholder 4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dirty="0"/>
              <a:t>Icon...</a:t>
            </a:r>
          </a:p>
        </p:txBody>
      </p:sp>
      <p:sp>
        <p:nvSpPr>
          <p:cNvPr id="11" name="Text Placeholder 47">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2" name="Text Placeholder 49">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dirty="0"/>
              <a:t>Body</a:t>
            </a:r>
          </a:p>
        </p:txBody>
      </p:sp>
      <p:sp>
        <p:nvSpPr>
          <p:cNvPr id="16" name="Content Placeholder 42">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dirty="0"/>
              <a:t>Icon...</a:t>
            </a:r>
          </a:p>
        </p:txBody>
      </p:sp>
      <p:sp>
        <p:nvSpPr>
          <p:cNvPr id="17" name="Text Placeholder 47">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8" name="Text Placeholder 49">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dirty="0"/>
              <a:t>Body</a:t>
            </a:r>
          </a:p>
        </p:txBody>
      </p:sp>
      <p:sp>
        <p:nvSpPr>
          <p:cNvPr id="19" name="Content Placeholder 42">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dirty="0"/>
              <a:t>Icon...</a:t>
            </a:r>
          </a:p>
        </p:txBody>
      </p:sp>
      <p:sp>
        <p:nvSpPr>
          <p:cNvPr id="20" name="Text Placeholder 47">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21" name="Text Placeholder 49">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dirty="0"/>
              <a:t>Body</a:t>
            </a:r>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Section Brea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A2AAA-1FAF-2D13-986C-344F509D5038}"/>
              </a:ext>
            </a:extLst>
          </p:cNvPr>
          <p:cNvSpPr/>
          <p:nvPr userDrawn="1"/>
        </p:nvSpPr>
        <p:spPr>
          <a:xfrm>
            <a:off x="0" y="-1"/>
            <a:ext cx="12192000" cy="56043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3" name="Text Placeholder 2">
            <a:extLst>
              <a:ext uri="{FF2B5EF4-FFF2-40B4-BE49-F238E27FC236}">
                <a16:creationId xmlns:a16="http://schemas.microsoft.com/office/drawing/2014/main" id="{DD324F75-4BF7-D9C5-58FA-6B2D0072441E}"/>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B28995DB-20F7-17D5-4036-05C3715C1AA4}"/>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70276422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1A69A-5967-25DD-B05E-93FC811406E3}"/>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2">
            <a:extLst>
              <a:ext uri="{FF2B5EF4-FFF2-40B4-BE49-F238E27FC236}">
                <a16:creationId xmlns:a16="http://schemas.microsoft.com/office/drawing/2014/main" id="{B9C7854F-8865-720A-D93D-BBEA4963A0DD}"/>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600077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E72A2F03-8B21-F830-8E15-EA8B7627F884}"/>
              </a:ext>
            </a:extLst>
          </p:cNvPr>
          <p:cNvSpPr>
            <a:spLocks noGrp="1"/>
          </p:cNvSpPr>
          <p:nvPr>
            <p:ph type="title" hasCustomPrompt="1"/>
          </p:nvPr>
        </p:nvSpPr>
        <p:spPr>
          <a:xfrm>
            <a:off x="838200" y="365126"/>
            <a:ext cx="4771293" cy="784664"/>
          </a:xfrm>
          <a:prstGeom prst="rect">
            <a:avLst/>
          </a:prstGeom>
        </p:spPr>
        <p:txBody>
          <a:bodyPr/>
          <a:lstStyle>
            <a:lvl1pPr>
              <a:defRPr sz="4000" b="1" i="0"/>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3B263570-3189-3AFE-EAB6-80A83172CD3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457558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17757546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67" r:id="rId6"/>
    <p:sldLayoutId id="2147483668" r:id="rId7"/>
    <p:sldLayoutId id="2147483693" r:id="rId8"/>
    <p:sldLayoutId id="2147483706" r:id="rId9"/>
    <p:sldLayoutId id="2147483714" r:id="rId10"/>
    <p:sldLayoutId id="2147483664" r:id="rId11"/>
    <p:sldLayoutId id="2147483673" r:id="rId12"/>
    <p:sldLayoutId id="2147483694" r:id="rId13"/>
    <p:sldLayoutId id="2147483707" r:id="rId14"/>
    <p:sldLayoutId id="2147483715" r:id="rId15"/>
    <p:sldLayoutId id="2147483666" r:id="rId16"/>
    <p:sldLayoutId id="2147483678" r:id="rId17"/>
    <p:sldLayoutId id="2147483695" r:id="rId18"/>
    <p:sldLayoutId id="2147483708" r:id="rId19"/>
    <p:sldLayoutId id="2147483712" r:id="rId20"/>
    <p:sldLayoutId id="2147483665" r:id="rId21"/>
    <p:sldLayoutId id="2147483683" r:id="rId22"/>
    <p:sldLayoutId id="2147483696" r:id="rId23"/>
    <p:sldLayoutId id="2147483709" r:id="rId24"/>
    <p:sldLayoutId id="2147483711" r:id="rId25"/>
    <p:sldLayoutId id="2147483701" r:id="rId26"/>
    <p:sldLayoutId id="2147483702" r:id="rId27"/>
    <p:sldLayoutId id="2147483703" r:id="rId28"/>
    <p:sldLayoutId id="2147483710" r:id="rId29"/>
    <p:sldLayoutId id="2147483716" r:id="rId30"/>
    <p:sldLayoutId id="2147483698" r:id="rId31"/>
    <p:sldLayoutId id="2147483700" r:id="rId32"/>
    <p:sldLayoutId id="2147483650"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697" r:id="rId42"/>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1D8948EA-5FC4-481B-12AE-FD572D780389}"/>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t="15542" b="15542"/>
          <a:stretch/>
        </p:blipFill>
        <p:spPr>
          <a:xfrm>
            <a:off x="0" y="-1"/>
            <a:ext cx="12192000" cy="5607587"/>
          </a:xfrm>
          <a:prstGeom prst="rect">
            <a:avLst/>
          </a:prstGeom>
          <a:ln w="12700">
            <a:miter lim="400000"/>
          </a:ln>
        </p:spPr>
      </p:pic>
      <p:sp>
        <p:nvSpPr>
          <p:cNvPr id="2" name="Text Placeholder 1">
            <a:extLst>
              <a:ext uri="{FF2B5EF4-FFF2-40B4-BE49-F238E27FC236}">
                <a16:creationId xmlns:a16="http://schemas.microsoft.com/office/drawing/2014/main" id="{A04F6DDA-5B4A-6430-6733-25A54106C933}"/>
              </a:ext>
            </a:extLst>
          </p:cNvPr>
          <p:cNvSpPr>
            <a:spLocks noGrp="1" noRot="1" noMove="1" noResize="1" noEditPoints="1" noAdjustHandles="1" noChangeArrowheads="1" noChangeShapeType="1"/>
          </p:cNvSpPr>
          <p:nvPr>
            <p:ph type="body" sz="quarter" idx="10"/>
          </p:nvPr>
        </p:nvSpPr>
        <p:spPr>
          <a:xfrm>
            <a:off x="1730147" y="2350539"/>
            <a:ext cx="8731704" cy="1255787"/>
          </a:xfrm>
        </p:spPr>
        <p:txBody>
          <a:bodyPr/>
          <a:lstStyle/>
          <a:p>
            <a:r>
              <a:rPr lang="en-GB" dirty="0"/>
              <a:t>WEEK 3</a:t>
            </a:r>
          </a:p>
        </p:txBody>
      </p:sp>
      <p:sp>
        <p:nvSpPr>
          <p:cNvPr id="3" name="Text Placeholder 2">
            <a:extLst>
              <a:ext uri="{FF2B5EF4-FFF2-40B4-BE49-F238E27FC236}">
                <a16:creationId xmlns:a16="http://schemas.microsoft.com/office/drawing/2014/main" id="{849088BC-7EAF-6207-164A-85B44542A4C6}"/>
              </a:ext>
            </a:extLst>
          </p:cNvPr>
          <p:cNvSpPr>
            <a:spLocks noGrp="1" noRot="1" noMove="1" noResize="1" noEditPoints="1" noAdjustHandles="1" noChangeArrowheads="1" noChangeShapeType="1"/>
          </p:cNvSpPr>
          <p:nvPr>
            <p:ph type="body" sz="quarter" idx="11"/>
          </p:nvPr>
        </p:nvSpPr>
        <p:spPr/>
        <p:txBody>
          <a:bodyPr/>
          <a:lstStyle/>
          <a:p>
            <a:r>
              <a:rPr lang="en-GB" dirty="0"/>
              <a:t>Her </a:t>
            </a:r>
            <a:r>
              <a:rPr lang="en-GB" dirty="0" err="1"/>
              <a:t>Bumpunt</a:t>
            </a:r>
            <a:endParaRPr lang="en-GB" dirty="0"/>
          </a:p>
        </p:txBody>
      </p:sp>
      <p:pic>
        <p:nvPicPr>
          <p:cNvPr id="5" name="Picture 4">
            <a:extLst>
              <a:ext uri="{FF2B5EF4-FFF2-40B4-BE49-F238E27FC236}">
                <a16:creationId xmlns:a16="http://schemas.microsoft.com/office/drawing/2014/main" id="{204D52E6-89C9-18B6-4FDB-8376FC0E1D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2058" y="6009183"/>
            <a:ext cx="5567883" cy="576476"/>
          </a:xfrm>
          <a:prstGeom prst="rect">
            <a:avLst/>
          </a:prstGeom>
        </p:spPr>
      </p:pic>
    </p:spTree>
    <p:extLst>
      <p:ext uri="{BB962C8B-B14F-4D97-AF65-F5344CB8AC3E}">
        <p14:creationId xmlns:p14="http://schemas.microsoft.com/office/powerpoint/2010/main" val="22896200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3170-0503-4A00-EF50-E71A6359041B}"/>
              </a:ext>
            </a:extLst>
          </p:cNvPr>
          <p:cNvSpPr>
            <a:spLocks noGrp="1"/>
          </p:cNvSpPr>
          <p:nvPr>
            <p:ph type="title"/>
          </p:nvPr>
        </p:nvSpPr>
        <p:spPr/>
        <p:txBody>
          <a:bodyPr/>
          <a:lstStyle/>
          <a:p>
            <a:r>
              <a:rPr lang="cy-GB" dirty="0"/>
              <a:t>Daliwch Ati!</a:t>
            </a:r>
          </a:p>
        </p:txBody>
      </p:sp>
      <p:sp>
        <p:nvSpPr>
          <p:cNvPr id="5" name="Text Placeholder 4">
            <a:extLst>
              <a:ext uri="{FF2B5EF4-FFF2-40B4-BE49-F238E27FC236}">
                <a16:creationId xmlns:a16="http://schemas.microsoft.com/office/drawing/2014/main" id="{A6DD8413-AB35-DF64-DE28-46CE25545C3F}"/>
              </a:ext>
            </a:extLst>
          </p:cNvPr>
          <p:cNvSpPr>
            <a:spLocks noGrp="1"/>
          </p:cNvSpPr>
          <p:nvPr>
            <p:ph type="body" sz="quarter" idx="12"/>
          </p:nvPr>
        </p:nvSpPr>
        <p:spPr/>
        <p:txBody>
          <a:bodyPr/>
          <a:lstStyle/>
          <a:p>
            <a:r>
              <a:rPr lang="cy-GB" sz="1800" b="1" dirty="0"/>
              <a:t>Byddwch angen:</a:t>
            </a:r>
          </a:p>
          <a:p>
            <a:pPr marL="342900" indent="-342900">
              <a:buFont typeface="Arial" panose="020B0604020202020204" pitchFamily="34" charset="0"/>
              <a:buChar char="•"/>
            </a:pPr>
            <a:r>
              <a:rPr lang="cy-GB" sz="1800" dirty="0"/>
              <a:t>Llyfr Gwaith yr Her </a:t>
            </a:r>
            <a:r>
              <a:rPr lang="cy-GB" sz="1800" dirty="0" err="1"/>
              <a:t>Bumpunt</a:t>
            </a:r>
            <a:endParaRPr lang="cy-GB" sz="1800" dirty="0"/>
          </a:p>
          <a:p>
            <a:pPr marL="342900" indent="-342900">
              <a:buFont typeface="Arial" panose="020B0604020202020204" pitchFamily="34" charset="0"/>
              <a:buChar char="•"/>
            </a:pPr>
            <a:r>
              <a:rPr lang="cy-GB" sz="1800" dirty="0"/>
              <a:t>Canllaw Geiriau’r Her </a:t>
            </a:r>
            <a:r>
              <a:rPr lang="cy-GB" sz="1800" dirty="0" err="1"/>
              <a:t>Bumpunt</a:t>
            </a:r>
            <a:endParaRPr lang="cy-GB" sz="1800" dirty="0"/>
          </a:p>
          <a:p>
            <a:pPr marL="342900" indent="-342900">
              <a:buFont typeface="Arial" panose="020B0604020202020204" pitchFamily="34" charset="0"/>
              <a:buChar char="•"/>
            </a:pPr>
            <a:r>
              <a:rPr lang="cy-GB" sz="1800" dirty="0"/>
              <a:t>Awgrymiadau Gorau ar gyfer Hysbysebu</a:t>
            </a:r>
          </a:p>
          <a:p>
            <a:pPr marL="342900" indent="-342900">
              <a:buFont typeface="Arial" panose="020B0604020202020204" pitchFamily="34" charset="0"/>
              <a:buChar char="•"/>
            </a:pPr>
            <a:r>
              <a:rPr lang="cy-GB" sz="1800" dirty="0"/>
              <a:t>Awgrymiadau Gorau ar gyfer Siopau Naid</a:t>
            </a:r>
          </a:p>
        </p:txBody>
      </p:sp>
      <p:grpSp>
        <p:nvGrpSpPr>
          <p:cNvPr id="15" name="Group 14">
            <a:extLst>
              <a:ext uri="{FF2B5EF4-FFF2-40B4-BE49-F238E27FC236}">
                <a16:creationId xmlns:a16="http://schemas.microsoft.com/office/drawing/2014/main" id="{859F6CA4-9A14-7243-8E5A-DDFD5D38CD97}"/>
              </a:ext>
            </a:extLst>
          </p:cNvPr>
          <p:cNvGrpSpPr/>
          <p:nvPr/>
        </p:nvGrpSpPr>
        <p:grpSpPr>
          <a:xfrm>
            <a:off x="314595" y="365125"/>
            <a:ext cx="2441878" cy="3730870"/>
            <a:chOff x="314595" y="365125"/>
            <a:chExt cx="2441878" cy="3730870"/>
          </a:xfrm>
        </p:grpSpPr>
        <p:pic>
          <p:nvPicPr>
            <p:cNvPr id="7" name="Picture 6">
              <a:extLst>
                <a:ext uri="{FF2B5EF4-FFF2-40B4-BE49-F238E27FC236}">
                  <a16:creationId xmlns:a16="http://schemas.microsoft.com/office/drawing/2014/main" id="{BB2D18A2-22CF-5032-C08C-08EE93014D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50234"/>
              <a:ext cx="2441878" cy="3445761"/>
            </a:xfrm>
            <a:prstGeom prst="rect">
              <a:avLst/>
            </a:prstGeom>
            <a:ln>
              <a:noFill/>
            </a:ln>
          </p:spPr>
        </p:pic>
        <p:pic>
          <p:nvPicPr>
            <p:cNvPr id="8" name="Graphic 7" descr="Paperclip with solid fill">
              <a:extLst>
                <a:ext uri="{FF2B5EF4-FFF2-40B4-BE49-F238E27FC236}">
                  <a16:creationId xmlns:a16="http://schemas.microsoft.com/office/drawing/2014/main" id="{4DC4E17D-5D69-4C0B-DF10-DCD670A8A7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2" name="Picture 11">
            <a:extLst>
              <a:ext uri="{FF2B5EF4-FFF2-40B4-BE49-F238E27FC236}">
                <a16:creationId xmlns:a16="http://schemas.microsoft.com/office/drawing/2014/main" id="{8DF9C816-17D8-4494-2A40-08058DB389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7489"/>
            <a:ext cx="2441877" cy="3445759"/>
          </a:xfrm>
          <a:prstGeom prst="rect">
            <a:avLst/>
          </a:prstGeom>
          <a:ln>
            <a:noFill/>
          </a:ln>
        </p:spPr>
      </p:pic>
      <p:pic>
        <p:nvPicPr>
          <p:cNvPr id="13" name="Picture 12">
            <a:extLst>
              <a:ext uri="{FF2B5EF4-FFF2-40B4-BE49-F238E27FC236}">
                <a16:creationId xmlns:a16="http://schemas.microsoft.com/office/drawing/2014/main" id="{4E7E518C-CDBE-7FA4-EDB8-4305337F69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9749"/>
            <a:ext cx="2441876" cy="3445758"/>
          </a:xfrm>
          <a:prstGeom prst="rect">
            <a:avLst/>
          </a:prstGeom>
          <a:ln>
            <a:noFill/>
          </a:ln>
        </p:spPr>
      </p:pic>
      <p:pic>
        <p:nvPicPr>
          <p:cNvPr id="14" name="Picture 13">
            <a:extLst>
              <a:ext uri="{FF2B5EF4-FFF2-40B4-BE49-F238E27FC236}">
                <a16:creationId xmlns:a16="http://schemas.microsoft.com/office/drawing/2014/main" id="{DA79C068-1FCF-4FBB-BA2C-691FE2D994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62008"/>
            <a:ext cx="2441875" cy="3445756"/>
          </a:xfrm>
          <a:prstGeom prst="rect">
            <a:avLst/>
          </a:prstGeom>
          <a:ln>
            <a:noFill/>
          </a:ln>
        </p:spPr>
      </p:pic>
    </p:spTree>
    <p:extLst>
      <p:ext uri="{BB962C8B-B14F-4D97-AF65-F5344CB8AC3E}">
        <p14:creationId xmlns:p14="http://schemas.microsoft.com/office/powerpoint/2010/main" val="399572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900" decel="100000" fill="hold"/>
                                        <p:tgtEl>
                                          <p:spTgt spid="1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fade">
                                      <p:cBhvr>
                                        <p:cTn id="47" dur="1000"/>
                                        <p:tgtEl>
                                          <p:spTgt spid="5">
                                            <p:txEl>
                                              <p:pRg st="4" end="4"/>
                                            </p:txEl>
                                          </p:spTgt>
                                        </p:tgtEl>
                                      </p:cBhvr>
                                    </p:animEffect>
                                    <p:anim calcmode="lin" valueType="num">
                                      <p:cBhvr>
                                        <p:cTn id="4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900" decel="100000" fill="hold"/>
                                        <p:tgtEl>
                                          <p:spTgt spid="13"/>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900" decel="100000" fill="hold"/>
                                        <p:tgtEl>
                                          <p:spTgt spid="14"/>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14D4E-AC42-5241-306F-D88664AE98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D17B2-022E-B1A8-17D5-B7CD7D26D21D}"/>
              </a:ext>
            </a:extLst>
          </p:cNvPr>
          <p:cNvSpPr>
            <a:spLocks noGrp="1"/>
          </p:cNvSpPr>
          <p:nvPr>
            <p:ph type="title"/>
          </p:nvPr>
        </p:nvSpPr>
        <p:spPr/>
        <p:txBody>
          <a:bodyPr/>
          <a:lstStyle/>
          <a:p>
            <a:r>
              <a:rPr lang="cy-GB" dirty="0"/>
              <a:t>Daliwch Ati!</a:t>
            </a:r>
          </a:p>
        </p:txBody>
      </p:sp>
      <p:sp>
        <p:nvSpPr>
          <p:cNvPr id="5" name="Text Placeholder 4">
            <a:extLst>
              <a:ext uri="{FF2B5EF4-FFF2-40B4-BE49-F238E27FC236}">
                <a16:creationId xmlns:a16="http://schemas.microsoft.com/office/drawing/2014/main" id="{1F816C23-4BBE-888B-CA7C-666A29B11295}"/>
              </a:ext>
            </a:extLst>
          </p:cNvPr>
          <p:cNvSpPr>
            <a:spLocks noGrp="1"/>
          </p:cNvSpPr>
          <p:nvPr>
            <p:ph type="body" sz="quarter" idx="12"/>
          </p:nvPr>
        </p:nvSpPr>
        <p:spPr/>
        <p:txBody>
          <a:bodyPr/>
          <a:lstStyle/>
          <a:p>
            <a:r>
              <a:rPr lang="cy-GB" sz="1800" b="1" dirty="0"/>
              <a:t>Beth fydd angen i chi ei wneud:</a:t>
            </a:r>
          </a:p>
          <a:p>
            <a:pPr marL="342900" indent="-342900">
              <a:buFont typeface="Arial" panose="020B0604020202020204" pitchFamily="34" charset="0"/>
              <a:buChar char="•"/>
            </a:pPr>
            <a:r>
              <a:rPr lang="cy-GB" sz="1800" dirty="0"/>
              <a:t>Paratowch eich cynnyrch neu wasanaeth yn barod i’w werthu.</a:t>
            </a:r>
          </a:p>
          <a:p>
            <a:pPr marL="342900" indent="-342900">
              <a:buFont typeface="Arial" panose="020B0604020202020204" pitchFamily="34" charset="0"/>
              <a:buChar char="•"/>
            </a:pPr>
            <a:r>
              <a:rPr lang="cy-GB" sz="1800" dirty="0"/>
              <a:t>Cadwch drywydd ar eich gwariant.</a:t>
            </a:r>
          </a:p>
          <a:p>
            <a:pPr marL="342900" indent="-342900">
              <a:buFont typeface="Arial" panose="020B0604020202020204" pitchFamily="34" charset="0"/>
              <a:buChar char="•"/>
            </a:pPr>
            <a:r>
              <a:rPr lang="cy-GB" sz="1800" dirty="0"/>
              <a:t>Penderfynwch ar eich hysbysebu.</a:t>
            </a:r>
          </a:p>
          <a:p>
            <a:pPr marL="342900" indent="-342900">
              <a:buFont typeface="Arial" panose="020B0604020202020204" pitchFamily="34" charset="0"/>
              <a:buChar char="•"/>
            </a:pPr>
            <a:r>
              <a:rPr lang="cy-GB" sz="1800" dirty="0"/>
              <a:t>Hyrwyddwch eich digwyddiad gwerthu.</a:t>
            </a:r>
          </a:p>
          <a:p>
            <a:pPr marL="342900" indent="-342900">
              <a:buFont typeface="Arial" panose="020B0604020202020204" pitchFamily="34" charset="0"/>
              <a:buChar char="•"/>
            </a:pPr>
            <a:r>
              <a:rPr lang="cy-GB" sz="1800" dirty="0"/>
              <a:t>Cadarnhewch eich bod chi’n barod i fynd.</a:t>
            </a:r>
          </a:p>
          <a:p>
            <a:pPr marL="342900" indent="-342900">
              <a:buFont typeface="Arial" panose="020B0604020202020204" pitchFamily="34" charset="0"/>
              <a:buChar char="•"/>
            </a:pPr>
            <a:r>
              <a:rPr lang="cy-GB" sz="1800" b="1" dirty="0"/>
              <a:t>Rhowch gynnig ar </a:t>
            </a:r>
            <a:r>
              <a:rPr lang="cy-GB" sz="1800" b="1" dirty="0">
                <a:solidFill>
                  <a:schemeClr val="tx2"/>
                </a:solidFill>
              </a:rPr>
              <a:t>Gystadleuaeth y Broliant Gwerthu!</a:t>
            </a:r>
          </a:p>
        </p:txBody>
      </p:sp>
      <p:grpSp>
        <p:nvGrpSpPr>
          <p:cNvPr id="2" name="Group 1">
            <a:extLst>
              <a:ext uri="{FF2B5EF4-FFF2-40B4-BE49-F238E27FC236}">
                <a16:creationId xmlns:a16="http://schemas.microsoft.com/office/drawing/2014/main" id="{DE698D5F-D083-C2FA-36CA-082C7B340ECA}"/>
              </a:ext>
            </a:extLst>
          </p:cNvPr>
          <p:cNvGrpSpPr/>
          <p:nvPr/>
        </p:nvGrpSpPr>
        <p:grpSpPr>
          <a:xfrm>
            <a:off x="314595" y="365125"/>
            <a:ext cx="2441878" cy="3730870"/>
            <a:chOff x="314595" y="365125"/>
            <a:chExt cx="2441878" cy="3730870"/>
          </a:xfrm>
        </p:grpSpPr>
        <p:pic>
          <p:nvPicPr>
            <p:cNvPr id="3" name="Picture 2">
              <a:extLst>
                <a:ext uri="{FF2B5EF4-FFF2-40B4-BE49-F238E27FC236}">
                  <a16:creationId xmlns:a16="http://schemas.microsoft.com/office/drawing/2014/main" id="{6669D726-3CC1-B5FE-A129-21138CF079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50234"/>
              <a:ext cx="2441878" cy="3445761"/>
            </a:xfrm>
            <a:prstGeom prst="rect">
              <a:avLst/>
            </a:prstGeom>
            <a:ln>
              <a:noFill/>
            </a:ln>
          </p:spPr>
        </p:pic>
        <p:pic>
          <p:nvPicPr>
            <p:cNvPr id="12" name="Graphic 11" descr="Paperclip with solid fill">
              <a:extLst>
                <a:ext uri="{FF2B5EF4-FFF2-40B4-BE49-F238E27FC236}">
                  <a16:creationId xmlns:a16="http://schemas.microsoft.com/office/drawing/2014/main" id="{81586DD0-2D41-A06D-6B50-6104A4B24D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pic>
        <p:nvPicPr>
          <p:cNvPr id="13" name="Picture 12">
            <a:extLst>
              <a:ext uri="{FF2B5EF4-FFF2-40B4-BE49-F238E27FC236}">
                <a16:creationId xmlns:a16="http://schemas.microsoft.com/office/drawing/2014/main" id="{3B7B2121-85AC-5EEA-A8EC-A0F593371B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95" y="1317489"/>
            <a:ext cx="2441877" cy="3445759"/>
          </a:xfrm>
          <a:prstGeom prst="rect">
            <a:avLst/>
          </a:prstGeom>
          <a:ln>
            <a:noFill/>
          </a:ln>
        </p:spPr>
      </p:pic>
      <p:pic>
        <p:nvPicPr>
          <p:cNvPr id="14" name="Picture 13">
            <a:extLst>
              <a:ext uri="{FF2B5EF4-FFF2-40B4-BE49-F238E27FC236}">
                <a16:creationId xmlns:a16="http://schemas.microsoft.com/office/drawing/2014/main" id="{7BC86E68-AE02-DD8B-DD4E-896E9CD80F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595" y="2039749"/>
            <a:ext cx="2441876" cy="3445758"/>
          </a:xfrm>
          <a:prstGeom prst="rect">
            <a:avLst/>
          </a:prstGeom>
          <a:ln>
            <a:noFill/>
          </a:ln>
        </p:spPr>
      </p:pic>
      <p:pic>
        <p:nvPicPr>
          <p:cNvPr id="15" name="Picture 14">
            <a:extLst>
              <a:ext uri="{FF2B5EF4-FFF2-40B4-BE49-F238E27FC236}">
                <a16:creationId xmlns:a16="http://schemas.microsoft.com/office/drawing/2014/main" id="{A8D8A7FD-FA64-B580-1FEE-9C07AA463B9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4595" y="2762008"/>
            <a:ext cx="2441875" cy="3445756"/>
          </a:xfrm>
          <a:prstGeom prst="rect">
            <a:avLst/>
          </a:prstGeom>
          <a:ln>
            <a:noFill/>
          </a:ln>
        </p:spPr>
      </p:pic>
      <p:grpSp>
        <p:nvGrpSpPr>
          <p:cNvPr id="9" name="Group 8">
            <a:extLst>
              <a:ext uri="{FF2B5EF4-FFF2-40B4-BE49-F238E27FC236}">
                <a16:creationId xmlns:a16="http://schemas.microsoft.com/office/drawing/2014/main" id="{6BB95A36-6324-4215-6265-C9726ABCFDB1}"/>
              </a:ext>
            </a:extLst>
          </p:cNvPr>
          <p:cNvGrpSpPr/>
          <p:nvPr/>
        </p:nvGrpSpPr>
        <p:grpSpPr>
          <a:xfrm>
            <a:off x="3371100" y="4307080"/>
            <a:ext cx="8711700" cy="2352087"/>
            <a:chOff x="3371100" y="4307080"/>
            <a:chExt cx="8711700" cy="2352087"/>
          </a:xfrm>
        </p:grpSpPr>
        <p:sp>
          <p:nvSpPr>
            <p:cNvPr id="10" name="Google Shape;348;p49">
              <a:extLst>
                <a:ext uri="{FF2B5EF4-FFF2-40B4-BE49-F238E27FC236}">
                  <a16:creationId xmlns:a16="http://schemas.microsoft.com/office/drawing/2014/main" id="{C362F6EA-8C82-7532-68CF-D1CB934E5596}"/>
                </a:ext>
              </a:extLst>
            </p:cNvPr>
            <p:cNvSpPr/>
            <p:nvPr/>
          </p:nvSpPr>
          <p:spPr>
            <a:xfrm flipH="1">
              <a:off x="3371100" y="4307080"/>
              <a:ext cx="7982700" cy="1623088"/>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Trafodwch: </a:t>
              </a:r>
              <a:r>
                <a:rPr lang="cy-GB" dirty="0"/>
                <a:t>Sut gallwn ni gefnogi pobl eraill? Sut gallwch chi rannu gwybodaeth am eich Busnes yr Her </a:t>
              </a:r>
              <a:r>
                <a:rPr lang="cy-GB" dirty="0" err="1"/>
                <a:t>Bumpunt</a:t>
              </a:r>
              <a:r>
                <a:rPr lang="cy-GB" dirty="0"/>
                <a:t> gydag eraill?</a:t>
              </a:r>
              <a:endParaRPr lang="cy-GB" i="0" u="none" strike="noStrike" cap="none" dirty="0">
                <a:solidFill>
                  <a:srgbClr val="000000"/>
                </a:solidFill>
              </a:endParaRPr>
            </a:p>
          </p:txBody>
        </p:sp>
        <p:pic>
          <p:nvPicPr>
            <p:cNvPr id="11" name="Google Shape;349;p49">
              <a:extLst>
                <a:ext uri="{FF2B5EF4-FFF2-40B4-BE49-F238E27FC236}">
                  <a16:creationId xmlns:a16="http://schemas.microsoft.com/office/drawing/2014/main" id="{4CF7B9E9-0153-591E-0C13-97F6F3CB95A4}"/>
                </a:ext>
              </a:extLst>
            </p:cNvPr>
            <p:cNvPicPr preferRelativeResize="0"/>
            <p:nvPr/>
          </p:nvPicPr>
          <p:blipFill>
            <a:blip r:embed="rId9">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pic>
          <p:nvPicPr>
            <p:cNvPr id="16" name="Google Shape;349;p49">
              <a:extLst>
                <a:ext uri="{FF2B5EF4-FFF2-40B4-BE49-F238E27FC236}">
                  <a16:creationId xmlns:a16="http://schemas.microsoft.com/office/drawing/2014/main" id="{5834E93A-5041-E9C3-07B6-AE950C72BA21}"/>
                </a:ext>
              </a:extLst>
            </p:cNvPr>
            <p:cNvPicPr preferRelativeResize="0"/>
            <p:nvPr/>
          </p:nvPicPr>
          <p:blipFill>
            <a:blip r:embed="rId10">
              <a:extLst>
                <a:ext uri="{28A0092B-C50C-407E-A947-70E740481C1C}">
                  <a14:useLocalDpi xmlns:a14="http://schemas.microsoft.com/office/drawing/2010/main" val="0"/>
                </a:ext>
              </a:extLst>
            </a:blip>
            <a:srcRect/>
            <a:stretch/>
          </p:blipFill>
          <p:spPr>
            <a:xfrm>
              <a:off x="9669659" y="5201167"/>
              <a:ext cx="1458000" cy="1458000"/>
            </a:xfrm>
            <a:prstGeom prst="rect">
              <a:avLst/>
            </a:prstGeom>
            <a:noFill/>
            <a:ln>
              <a:noFill/>
            </a:ln>
          </p:spPr>
        </p:pic>
      </p:grpSp>
    </p:spTree>
    <p:extLst>
      <p:ext uri="{BB962C8B-B14F-4D97-AF65-F5344CB8AC3E}">
        <p14:creationId xmlns:p14="http://schemas.microsoft.com/office/powerpoint/2010/main" val="7852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900" decel="100000" fill="hold"/>
                                        <p:tgtEl>
                                          <p:spTgt spid="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356F-444C-C9B1-45FE-FBCD6BE0C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59A92-2CCE-BA04-11D1-5D47CC1D545A}"/>
              </a:ext>
            </a:extLst>
          </p:cNvPr>
          <p:cNvSpPr>
            <a:spLocks noGrp="1" noRot="1" noMove="1" noResize="1" noEditPoints="1" noAdjustHandles="1" noChangeArrowheads="1" noChangeShapeType="1"/>
          </p:cNvSpPr>
          <p:nvPr>
            <p:ph type="title"/>
          </p:nvPr>
        </p:nvSpPr>
        <p:spPr/>
        <p:txBody>
          <a:bodyPr lIns="91440" tIns="45720" rIns="91440" bIns="45720" anchor="t"/>
          <a:lstStyle/>
          <a:p>
            <a:r>
              <a:rPr lang="cy-GB" sz="3600" dirty="0"/>
              <a:t>Yn Barod i Werthu?</a:t>
            </a:r>
          </a:p>
        </p:txBody>
      </p:sp>
      <p:sp>
        <p:nvSpPr>
          <p:cNvPr id="3" name="Text Placeholder 2">
            <a:extLst>
              <a:ext uri="{FF2B5EF4-FFF2-40B4-BE49-F238E27FC236}">
                <a16:creationId xmlns:a16="http://schemas.microsoft.com/office/drawing/2014/main" id="{D57050B0-387A-A008-24AA-8553828DB00B}"/>
              </a:ext>
            </a:extLst>
          </p:cNvPr>
          <p:cNvSpPr>
            <a:spLocks noGrp="1" noRot="1" noMove="1" noResize="1" noEditPoints="1" noAdjustHandles="1" noChangeArrowheads="1" noChangeShapeType="1"/>
          </p:cNvSpPr>
          <p:nvPr>
            <p:ph type="body" sz="quarter" idx="11"/>
          </p:nvPr>
        </p:nvSpPr>
        <p:spPr>
          <a:xfrm>
            <a:off x="838200" y="1511930"/>
            <a:ext cx="5041605" cy="4999996"/>
          </a:xfrm>
        </p:spPr>
        <p:txBody>
          <a:bodyPr/>
          <a:lstStyle/>
          <a:p>
            <a:r>
              <a:rPr lang="cy-GB" sz="1800" dirty="0"/>
              <a:t>Wythnos yma, byddwch chi’n canolbwyntio ar baratoi eich cynnyrch neu wasanaeth i’w werthu yn eich siopau naid!</a:t>
            </a:r>
          </a:p>
          <a:p>
            <a:endParaRPr lang="cy-GB" sz="1800" dirty="0"/>
          </a:p>
          <a:p>
            <a:r>
              <a:rPr lang="cy-GB" sz="1800" dirty="0"/>
              <a:t>Yn ystod y cyfnod hwn, byddwch chi’n gweithio allan beth yw cryfderau pob aelod o’r tîm a sut i weithio fel tîm i greu cynnyrch neu wasanaeth llwyddiannus. </a:t>
            </a:r>
          </a:p>
        </p:txBody>
      </p:sp>
      <p:sp>
        <p:nvSpPr>
          <p:cNvPr id="4" name="Rectangle 3">
            <a:extLst>
              <a:ext uri="{FF2B5EF4-FFF2-40B4-BE49-F238E27FC236}">
                <a16:creationId xmlns:a16="http://schemas.microsoft.com/office/drawing/2014/main" id="{A30EF395-AD2F-389A-ABAE-928E398C0B33}"/>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Coins with solid fill">
            <a:extLst>
              <a:ext uri="{FF2B5EF4-FFF2-40B4-BE49-F238E27FC236}">
                <a16:creationId xmlns:a16="http://schemas.microsoft.com/office/drawing/2014/main" id="{183E14D3-5089-AB67-DA68-4C3D5F31475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5" name="Group 4">
            <a:extLst>
              <a:ext uri="{FF2B5EF4-FFF2-40B4-BE49-F238E27FC236}">
                <a16:creationId xmlns:a16="http://schemas.microsoft.com/office/drawing/2014/main" id="{9BCE6F1A-2117-3755-DE63-341311D6ADCF}"/>
              </a:ext>
            </a:extLst>
          </p:cNvPr>
          <p:cNvGrpSpPr/>
          <p:nvPr/>
        </p:nvGrpSpPr>
        <p:grpSpPr>
          <a:xfrm>
            <a:off x="3371100" y="4580546"/>
            <a:ext cx="8711700" cy="2078621"/>
            <a:chOff x="3371100" y="4580546"/>
            <a:chExt cx="8711700" cy="2078621"/>
          </a:xfrm>
        </p:grpSpPr>
        <p:sp>
          <p:nvSpPr>
            <p:cNvPr id="6" name="Google Shape;348;p49">
              <a:extLst>
                <a:ext uri="{FF2B5EF4-FFF2-40B4-BE49-F238E27FC236}">
                  <a16:creationId xmlns:a16="http://schemas.microsoft.com/office/drawing/2014/main" id="{648BD7CA-BC65-73E6-E203-D41ED7C5DEE4}"/>
                </a:ext>
              </a:extLst>
            </p:cNvPr>
            <p:cNvSpPr/>
            <p:nvPr/>
          </p:nvSpPr>
          <p:spPr>
            <a:xfrm flipH="1">
              <a:off x="3371100" y="4580546"/>
              <a:ext cx="7982700" cy="134962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Sut gallwch chi ddefnyddio’ch cryfderau i gefnogi pobl eraill? Beth fyddai’n digwydd petaem ni’n osgoi heriau newydd?</a:t>
              </a:r>
              <a:endParaRPr lang="cy-GB" i="0" u="none" strike="noStrike" cap="none" dirty="0">
                <a:solidFill>
                  <a:srgbClr val="000000"/>
                </a:solidFill>
              </a:endParaRPr>
            </a:p>
          </p:txBody>
        </p:sp>
        <p:pic>
          <p:nvPicPr>
            <p:cNvPr id="7" name="Google Shape;349;p49">
              <a:extLst>
                <a:ext uri="{FF2B5EF4-FFF2-40B4-BE49-F238E27FC236}">
                  <a16:creationId xmlns:a16="http://schemas.microsoft.com/office/drawing/2014/main" id="{6ACEABCC-1642-AE33-A15B-A8C61F6B593E}"/>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pic>
          <p:nvPicPr>
            <p:cNvPr id="9" name="Google Shape;349;p49">
              <a:extLst>
                <a:ext uri="{FF2B5EF4-FFF2-40B4-BE49-F238E27FC236}">
                  <a16:creationId xmlns:a16="http://schemas.microsoft.com/office/drawing/2014/main" id="{11DAC884-6C90-101B-8AA6-8B03368C9421}"/>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9671027" y="5201167"/>
              <a:ext cx="1458000" cy="1458000"/>
            </a:xfrm>
            <a:prstGeom prst="rect">
              <a:avLst/>
            </a:prstGeom>
            <a:noFill/>
            <a:ln>
              <a:noFill/>
            </a:ln>
          </p:spPr>
        </p:pic>
      </p:grpSp>
    </p:spTree>
    <p:extLst>
      <p:ext uri="{BB962C8B-B14F-4D97-AF65-F5344CB8AC3E}">
        <p14:creationId xmlns:p14="http://schemas.microsoft.com/office/powerpoint/2010/main" val="2041168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xit" presetSubtype="0" fill="hold" nodeType="clickEffect">
                                  <p:stCondLst>
                                    <p:cond delay="0"/>
                                  </p:stCondLst>
                                  <p:childTnLst>
                                    <p:animEffect transition="out" filter="fade">
                                      <p:cBhvr>
                                        <p:cTn id="28" dur="1000"/>
                                        <p:tgtEl>
                                          <p:spTgt spid="5"/>
                                        </p:tgtEl>
                                      </p:cBhvr>
                                    </p:animEffect>
                                    <p:anim calcmode="lin" valueType="num">
                                      <p:cBhvr>
                                        <p:cTn id="29" dur="1000"/>
                                        <p:tgtEl>
                                          <p:spTgt spid="5"/>
                                        </p:tgtEl>
                                        <p:attrNameLst>
                                          <p:attrName>ppt_x</p:attrName>
                                        </p:attrNameLst>
                                      </p:cBhvr>
                                      <p:tavLst>
                                        <p:tav tm="0">
                                          <p:val>
                                            <p:strVal val="ppt_x"/>
                                          </p:val>
                                        </p:tav>
                                        <p:tav tm="100000">
                                          <p:val>
                                            <p:strVal val="ppt_x"/>
                                          </p:val>
                                        </p:tav>
                                      </p:tavLst>
                                    </p:anim>
                                    <p:anim calcmode="lin" valueType="num">
                                      <p:cBhvr>
                                        <p:cTn id="30" dur="100" decel="100000"/>
                                        <p:tgtEl>
                                          <p:spTgt spid="5"/>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5"/>
                                        </p:tgtEl>
                                        <p:attrNameLst>
                                          <p:attrName>ppt_y</p:attrName>
                                        </p:attrNameLst>
                                      </p:cBhvr>
                                      <p:tavLst>
                                        <p:tav tm="0">
                                          <p:val>
                                            <p:strVal val="ppt_y"/>
                                          </p:val>
                                        </p:tav>
                                        <p:tav tm="100000">
                                          <p:val>
                                            <p:strVal val="ppt_y+1"/>
                                          </p:val>
                                        </p:tav>
                                      </p:tavLst>
                                    </p:anim>
                                    <p:set>
                                      <p:cBhvr>
                                        <p:cTn id="3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3616-17D1-2828-1E79-DC3755850262}"/>
              </a:ext>
            </a:extLst>
          </p:cNvPr>
          <p:cNvSpPr>
            <a:spLocks noGrp="1" noRot="1" noMove="1" noResize="1" noEditPoints="1" noAdjustHandles="1" noChangeArrowheads="1" noChangeShapeType="1"/>
          </p:cNvSpPr>
          <p:nvPr>
            <p:ph type="title"/>
          </p:nvPr>
        </p:nvSpPr>
        <p:spPr/>
        <p:txBody>
          <a:bodyPr/>
          <a:lstStyle/>
          <a:p>
            <a:r>
              <a:rPr lang="cy-GB" dirty="0"/>
              <a:t>Hysbysebu</a:t>
            </a:r>
          </a:p>
        </p:txBody>
      </p:sp>
      <p:sp>
        <p:nvSpPr>
          <p:cNvPr id="3" name="Text Placeholder 2">
            <a:extLst>
              <a:ext uri="{FF2B5EF4-FFF2-40B4-BE49-F238E27FC236}">
                <a16:creationId xmlns:a16="http://schemas.microsoft.com/office/drawing/2014/main" id="{583719B7-0FA3-CF88-704B-7B0F21D2729B}"/>
              </a:ext>
            </a:extLst>
          </p:cNvPr>
          <p:cNvSpPr>
            <a:spLocks noGrp="1" noRot="1" noMove="1" noResize="1" noEditPoints="1" noAdjustHandles="1" noChangeArrowheads="1" noChangeShapeType="1"/>
          </p:cNvSpPr>
          <p:nvPr>
            <p:ph type="body" sz="quarter" idx="11"/>
          </p:nvPr>
        </p:nvSpPr>
        <p:spPr>
          <a:xfrm>
            <a:off x="838200" y="1511930"/>
            <a:ext cx="5041605" cy="4999996"/>
          </a:xfrm>
        </p:spPr>
        <p:txBody>
          <a:bodyPr/>
          <a:lstStyle/>
          <a:p>
            <a:r>
              <a:rPr lang="cy-GB" sz="1800" b="1" dirty="0"/>
              <a:t>Sut gallwch chi hyrwyddo eich cynnyrch neu wasanaeth?</a:t>
            </a:r>
          </a:p>
          <a:p>
            <a:endParaRPr lang="cy-GB" sz="1800" dirty="0"/>
          </a:p>
          <a:p>
            <a:pPr marL="285750" indent="-285750">
              <a:buFont typeface="Arial" panose="020B0604020202020204" pitchFamily="34" charset="0"/>
              <a:buChar char="•"/>
            </a:pPr>
            <a:r>
              <a:rPr lang="cy-GB" sz="1800" dirty="0"/>
              <a:t>Cyfryngau cymdeithasol, posteri neu ar lafar?</a:t>
            </a:r>
          </a:p>
          <a:p>
            <a:pPr marL="285750" indent="-285750">
              <a:buFont typeface="Arial" panose="020B0604020202020204" pitchFamily="34" charset="0"/>
              <a:buChar char="•"/>
            </a:pPr>
            <a:r>
              <a:rPr lang="cy-GB" sz="1800" dirty="0"/>
              <a:t>Siop naid neu ymuno â digwyddiad?</a:t>
            </a:r>
          </a:p>
          <a:p>
            <a:pPr marL="285750" indent="-285750">
              <a:buFont typeface="Arial" panose="020B0604020202020204" pitchFamily="34" charset="0"/>
              <a:buChar char="•"/>
            </a:pPr>
            <a:r>
              <a:rPr lang="cy-GB" sz="1800" dirty="0"/>
              <a:t>Gwerthu mewn marchnad leol?</a:t>
            </a:r>
          </a:p>
          <a:p>
            <a:pPr marL="285750" indent="-285750">
              <a:buFont typeface="Arial" panose="020B0604020202020204" pitchFamily="34" charset="0"/>
              <a:buChar char="•"/>
            </a:pPr>
            <a:r>
              <a:rPr lang="cy-GB" sz="1800" dirty="0"/>
              <a:t>Cysylltu â’ch cymuned leol?</a:t>
            </a:r>
          </a:p>
          <a:p>
            <a:pPr marL="285750" indent="-285750">
              <a:buFont typeface="Arial" panose="020B0604020202020204" pitchFamily="34" charset="0"/>
              <a:buChar char="•"/>
            </a:pPr>
            <a:r>
              <a:rPr lang="cy-GB" sz="1800" dirty="0"/>
              <a:t>Radio neu wasg leol?</a:t>
            </a:r>
          </a:p>
          <a:p>
            <a:pPr marL="285750" indent="-285750">
              <a:buFont typeface="Arial" panose="020B0604020202020204" pitchFamily="34" charset="0"/>
              <a:buChar char="•"/>
            </a:pPr>
            <a:endParaRPr lang="cy-GB" sz="1800" dirty="0"/>
          </a:p>
          <a:p>
            <a:r>
              <a:rPr lang="cy-GB" sz="1800" dirty="0">
                <a:latin typeface="+mj-lt"/>
                <a:cs typeface="Arial" panose="020B0604020202020204" pitchFamily="34" charset="0"/>
              </a:rPr>
              <a:t>Defnyddiwch eich canllaw </a:t>
            </a:r>
            <a:r>
              <a:rPr lang="cy-GB" sz="1800" b="1" dirty="0">
                <a:solidFill>
                  <a:schemeClr val="tx2"/>
                </a:solidFill>
                <a:latin typeface="+mj-lt"/>
                <a:cs typeface="Arial" panose="020B0604020202020204" pitchFamily="34" charset="0"/>
              </a:rPr>
              <a:t>Awgrymiadau Gorau ar gyfer Hysbysebu </a:t>
            </a:r>
            <a:r>
              <a:rPr lang="cy-GB" sz="1800" dirty="0">
                <a:latin typeface="+mj-lt"/>
                <a:cs typeface="Arial" panose="020B0604020202020204" pitchFamily="34" charset="0"/>
              </a:rPr>
              <a:t>i’ch helpu i ennyn diddordeb yn eich siop naid, neu os ydych chi’n gwerthu i’ch ffrindiau a’ch teulu!</a:t>
            </a:r>
          </a:p>
          <a:p>
            <a:pPr marL="285750" indent="-285750">
              <a:buFont typeface="Arial" panose="020B0604020202020204" pitchFamily="34" charset="0"/>
              <a:buChar char="•"/>
            </a:pPr>
            <a:endParaRPr lang="cy-GB" sz="1800" dirty="0"/>
          </a:p>
        </p:txBody>
      </p:sp>
      <p:sp>
        <p:nvSpPr>
          <p:cNvPr id="4" name="Rectangle 3">
            <a:extLst>
              <a:ext uri="{FF2B5EF4-FFF2-40B4-BE49-F238E27FC236}">
                <a16:creationId xmlns:a16="http://schemas.microsoft.com/office/drawing/2014/main" id="{A23E09E2-0505-B95D-DA16-0D2B3C185949}"/>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Megaphone with solid fill">
            <a:extLst>
              <a:ext uri="{FF2B5EF4-FFF2-40B4-BE49-F238E27FC236}">
                <a16:creationId xmlns:a16="http://schemas.microsoft.com/office/drawing/2014/main" id="{BAD0ABF6-F38A-EBA7-EDFE-D61867615DE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33357" y="867192"/>
            <a:ext cx="5041604" cy="5041604"/>
          </a:xfrm>
          <a:prstGeom prst="rect">
            <a:avLst/>
          </a:prstGeom>
        </p:spPr>
      </p:pic>
      <p:grpSp>
        <p:nvGrpSpPr>
          <p:cNvPr id="9" name="Group 8">
            <a:extLst>
              <a:ext uri="{FF2B5EF4-FFF2-40B4-BE49-F238E27FC236}">
                <a16:creationId xmlns:a16="http://schemas.microsoft.com/office/drawing/2014/main" id="{62CB1E8C-ABA1-2754-8BDE-C6A876322DD0}"/>
              </a:ext>
            </a:extLst>
          </p:cNvPr>
          <p:cNvGrpSpPr/>
          <p:nvPr/>
        </p:nvGrpSpPr>
        <p:grpSpPr>
          <a:xfrm>
            <a:off x="5825517" y="4644428"/>
            <a:ext cx="6254541" cy="1996103"/>
            <a:chOff x="5685572" y="4644428"/>
            <a:chExt cx="6394484" cy="1996103"/>
          </a:xfrm>
        </p:grpSpPr>
        <p:sp>
          <p:nvSpPr>
            <p:cNvPr id="10" name="Google Shape;348;p49">
              <a:extLst>
                <a:ext uri="{FF2B5EF4-FFF2-40B4-BE49-F238E27FC236}">
                  <a16:creationId xmlns:a16="http://schemas.microsoft.com/office/drawing/2014/main" id="{6F9BF5F6-CD8A-0B9F-E7AE-654126095607}"/>
                </a:ext>
              </a:extLst>
            </p:cNvPr>
            <p:cNvSpPr/>
            <p:nvPr/>
          </p:nvSpPr>
          <p:spPr>
            <a:xfrm flipH="1">
              <a:off x="5685572" y="4644428"/>
              <a:ext cx="5668213" cy="1285738"/>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Sut rydyn ni’n gwybod pa wybodaeth sy’n fwyaf defnyddiol i ni?</a:t>
              </a:r>
              <a:endParaRPr lang="cy-GB" i="0" u="none" strike="noStrike" cap="none" dirty="0">
                <a:solidFill>
                  <a:srgbClr val="000000"/>
                </a:solidFill>
              </a:endParaRPr>
            </a:p>
          </p:txBody>
        </p:sp>
        <p:pic>
          <p:nvPicPr>
            <p:cNvPr id="11" name="Google Shape;349;p49">
              <a:extLst>
                <a:ext uri="{FF2B5EF4-FFF2-40B4-BE49-F238E27FC236}">
                  <a16:creationId xmlns:a16="http://schemas.microsoft.com/office/drawing/2014/main" id="{7EEB719B-A41B-C084-1AA3-6DDBC619ADEE}"/>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10627539" y="5219802"/>
              <a:ext cx="1452517" cy="1420729"/>
            </a:xfrm>
            <a:prstGeom prst="rect">
              <a:avLst/>
            </a:prstGeom>
            <a:noFill/>
            <a:ln>
              <a:noFill/>
            </a:ln>
          </p:spPr>
        </p:pic>
      </p:grpSp>
    </p:spTree>
    <p:extLst>
      <p:ext uri="{BB962C8B-B14F-4D97-AF65-F5344CB8AC3E}">
        <p14:creationId xmlns:p14="http://schemas.microsoft.com/office/powerpoint/2010/main" val="4150464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900" decel="100000" fill="hold"/>
                                        <p:tgtEl>
                                          <p:spTgt spid="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9"/>
                                        </p:tgtEl>
                                      </p:cBhvr>
                                    </p:animEffect>
                                    <p:anim calcmode="lin" valueType="num">
                                      <p:cBhvr>
                                        <p:cTn id="64" dur="1000"/>
                                        <p:tgtEl>
                                          <p:spTgt spid="9"/>
                                        </p:tgtEl>
                                        <p:attrNameLst>
                                          <p:attrName>ppt_x</p:attrName>
                                        </p:attrNameLst>
                                      </p:cBhvr>
                                      <p:tavLst>
                                        <p:tav tm="0">
                                          <p:val>
                                            <p:strVal val="ppt_x"/>
                                          </p:val>
                                        </p:tav>
                                        <p:tav tm="100000">
                                          <p:val>
                                            <p:strVal val="ppt_x"/>
                                          </p:val>
                                        </p:tav>
                                      </p:tavLst>
                                    </p:anim>
                                    <p:anim calcmode="lin" valueType="num">
                                      <p:cBhvr>
                                        <p:cTn id="65" dur="100" decel="100000"/>
                                        <p:tgtEl>
                                          <p:spTgt spid="9"/>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9"/>
                                        </p:tgtEl>
                                        <p:attrNameLst>
                                          <p:attrName>ppt_y</p:attrName>
                                        </p:attrNameLst>
                                      </p:cBhvr>
                                      <p:tavLst>
                                        <p:tav tm="0">
                                          <p:val>
                                            <p:strVal val="ppt_y"/>
                                          </p:val>
                                        </p:tav>
                                        <p:tav tm="100000">
                                          <p:val>
                                            <p:strVal val="ppt_y+1"/>
                                          </p:val>
                                        </p:tav>
                                      </p:tavLst>
                                    </p:anim>
                                    <p:set>
                                      <p:cBhvr>
                                        <p:cTn id="6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B990A-A230-3A16-85B0-B567FF9B38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552C3B-A99E-E8B4-DB3A-4E1E97498FD7}"/>
              </a:ext>
            </a:extLst>
          </p:cNvPr>
          <p:cNvSpPr>
            <a:spLocks noGrp="1"/>
          </p:cNvSpPr>
          <p:nvPr>
            <p:ph type="title"/>
          </p:nvPr>
        </p:nvSpPr>
        <p:spPr>
          <a:xfrm>
            <a:off x="3567065" y="365125"/>
            <a:ext cx="8310340" cy="900149"/>
          </a:xfrm>
        </p:spPr>
        <p:txBody>
          <a:bodyPr/>
          <a:lstStyle/>
          <a:p>
            <a:r>
              <a:rPr lang="cy-GB" dirty="0"/>
              <a:t>Cyflwyno’ch Broliant Gwerthu!</a:t>
            </a:r>
          </a:p>
        </p:txBody>
      </p:sp>
      <p:sp>
        <p:nvSpPr>
          <p:cNvPr id="5" name="Text Placeholder 4">
            <a:extLst>
              <a:ext uri="{FF2B5EF4-FFF2-40B4-BE49-F238E27FC236}">
                <a16:creationId xmlns:a16="http://schemas.microsoft.com/office/drawing/2014/main" id="{C55671F8-1FF0-FE92-BF12-F9BFE9167B5C}"/>
              </a:ext>
            </a:extLst>
          </p:cNvPr>
          <p:cNvSpPr>
            <a:spLocks noGrp="1"/>
          </p:cNvSpPr>
          <p:nvPr>
            <p:ph type="body" sz="quarter" idx="12"/>
          </p:nvPr>
        </p:nvSpPr>
        <p:spPr/>
        <p:txBody>
          <a:bodyPr/>
          <a:lstStyle/>
          <a:p>
            <a:r>
              <a:rPr lang="cy-GB" sz="1800" b="1" dirty="0"/>
              <a:t>Cofiwch recordio a chyflwyno’ch broliant gwerthu!</a:t>
            </a:r>
          </a:p>
          <a:p>
            <a:endParaRPr lang="cy-GB" sz="1800" b="1" dirty="0"/>
          </a:p>
          <a:p>
            <a:r>
              <a:rPr lang="cy-GB" sz="1800" dirty="0"/>
              <a:t>Ni ddylai eich broliant bara mwy na 60 eiliad a dylai arddangos eich cynnyrch neu wasanaeth, ei gost a beth sy’n ei wneud yn unigryw! </a:t>
            </a:r>
          </a:p>
          <a:p>
            <a:endParaRPr lang="cy-GB" sz="1800" dirty="0"/>
          </a:p>
          <a:p>
            <a:r>
              <a:rPr lang="cy-GB" sz="1800" dirty="0"/>
              <a:t>Cyfeiriwch at ganllaw’r </a:t>
            </a:r>
            <a:r>
              <a:rPr lang="cy-GB" sz="1800" b="1" dirty="0">
                <a:solidFill>
                  <a:schemeClr val="tx2"/>
                </a:solidFill>
              </a:rPr>
              <a:t>Awgrymiadau Gorau ar gyfer Broliant Gwerthu </a:t>
            </a:r>
            <a:r>
              <a:rPr lang="cy-GB" sz="1800" dirty="0"/>
              <a:t>os bydd angen.</a:t>
            </a:r>
          </a:p>
          <a:p>
            <a:endParaRPr lang="cy-GB" sz="1800" dirty="0"/>
          </a:p>
        </p:txBody>
      </p:sp>
      <p:grpSp>
        <p:nvGrpSpPr>
          <p:cNvPr id="15" name="Group 14">
            <a:extLst>
              <a:ext uri="{FF2B5EF4-FFF2-40B4-BE49-F238E27FC236}">
                <a16:creationId xmlns:a16="http://schemas.microsoft.com/office/drawing/2014/main" id="{9607618B-BC74-2DA8-8AF6-6B86D747C2DF}"/>
              </a:ext>
            </a:extLst>
          </p:cNvPr>
          <p:cNvGrpSpPr/>
          <p:nvPr/>
        </p:nvGrpSpPr>
        <p:grpSpPr>
          <a:xfrm>
            <a:off x="314595" y="365125"/>
            <a:ext cx="2441877" cy="3730869"/>
            <a:chOff x="314595" y="365125"/>
            <a:chExt cx="2441877" cy="3730869"/>
          </a:xfrm>
        </p:grpSpPr>
        <p:pic>
          <p:nvPicPr>
            <p:cNvPr id="7" name="Picture 6">
              <a:extLst>
                <a:ext uri="{FF2B5EF4-FFF2-40B4-BE49-F238E27FC236}">
                  <a16:creationId xmlns:a16="http://schemas.microsoft.com/office/drawing/2014/main" id="{FB3785A5-BF8F-381C-2CFC-2350A5E26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95" y="650235"/>
              <a:ext cx="2441877" cy="3445759"/>
            </a:xfrm>
            <a:prstGeom prst="rect">
              <a:avLst/>
            </a:prstGeom>
            <a:ln>
              <a:noFill/>
            </a:ln>
          </p:spPr>
        </p:pic>
        <p:pic>
          <p:nvPicPr>
            <p:cNvPr id="8" name="Graphic 7" descr="Paperclip with solid fill">
              <a:extLst>
                <a:ext uri="{FF2B5EF4-FFF2-40B4-BE49-F238E27FC236}">
                  <a16:creationId xmlns:a16="http://schemas.microsoft.com/office/drawing/2014/main" id="{7BC55FEC-7122-CBFF-E4F4-18D0A37B0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2664" y="365125"/>
              <a:ext cx="557249" cy="557249"/>
            </a:xfrm>
            <a:prstGeom prst="rect">
              <a:avLst/>
            </a:prstGeom>
          </p:spPr>
        </p:pic>
      </p:grpSp>
      <p:grpSp>
        <p:nvGrpSpPr>
          <p:cNvPr id="3" name="Group 2">
            <a:extLst>
              <a:ext uri="{FF2B5EF4-FFF2-40B4-BE49-F238E27FC236}">
                <a16:creationId xmlns:a16="http://schemas.microsoft.com/office/drawing/2014/main" id="{69EDEDE1-82F7-098F-DE7B-9F9F477D2E08}"/>
              </a:ext>
            </a:extLst>
          </p:cNvPr>
          <p:cNvGrpSpPr/>
          <p:nvPr/>
        </p:nvGrpSpPr>
        <p:grpSpPr>
          <a:xfrm>
            <a:off x="4815190" y="4095994"/>
            <a:ext cx="7264869" cy="2563172"/>
            <a:chOff x="4815190" y="4095994"/>
            <a:chExt cx="7264869" cy="2563172"/>
          </a:xfrm>
        </p:grpSpPr>
        <p:grpSp>
          <p:nvGrpSpPr>
            <p:cNvPr id="6" name="Group 5">
              <a:extLst>
                <a:ext uri="{FF2B5EF4-FFF2-40B4-BE49-F238E27FC236}">
                  <a16:creationId xmlns:a16="http://schemas.microsoft.com/office/drawing/2014/main" id="{6968CCD7-AD3A-63FA-15F3-0112C8D1CAB5}"/>
                </a:ext>
              </a:extLst>
            </p:cNvPr>
            <p:cNvGrpSpPr/>
            <p:nvPr/>
          </p:nvGrpSpPr>
          <p:grpSpPr>
            <a:xfrm>
              <a:off x="4815190" y="4095994"/>
              <a:ext cx="7264869" cy="2560432"/>
              <a:chOff x="4815190" y="4095994"/>
              <a:chExt cx="7264869" cy="2560432"/>
            </a:xfrm>
          </p:grpSpPr>
          <p:sp>
            <p:nvSpPr>
              <p:cNvPr id="9" name="Google Shape;348;p49">
                <a:extLst>
                  <a:ext uri="{FF2B5EF4-FFF2-40B4-BE49-F238E27FC236}">
                    <a16:creationId xmlns:a16="http://schemas.microsoft.com/office/drawing/2014/main" id="{7DAF10D2-E6C1-3919-D138-54DE159E0F07}"/>
                  </a:ext>
                </a:extLst>
              </p:cNvPr>
              <p:cNvSpPr/>
              <p:nvPr/>
            </p:nvSpPr>
            <p:spPr>
              <a:xfrm flipH="1">
                <a:off x="4815190" y="4095994"/>
                <a:ext cx="6538609" cy="192853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cy-GB" b="1" dirty="0"/>
                  <a:t>Trafodwch: </a:t>
                </a:r>
                <a:r>
                  <a:rPr lang="cy-GB" dirty="0"/>
                  <a:t>Beth rydyn ni’n ei olygu o ran rhoi syniadau mewn trefn resymegol a pham mae’n bwysig? Sut gall creadigrwydd gyfrannu at eich broliant gwerthu?</a:t>
                </a:r>
                <a:endParaRPr lang="cy-GB" b="1" dirty="0"/>
              </a:p>
            </p:txBody>
          </p:sp>
          <p:pic>
            <p:nvPicPr>
              <p:cNvPr id="10" name="Google Shape;349;p49">
                <a:extLst>
                  <a:ext uri="{FF2B5EF4-FFF2-40B4-BE49-F238E27FC236}">
                    <a16:creationId xmlns:a16="http://schemas.microsoft.com/office/drawing/2014/main" id="{0A5C18E5-8271-15DD-246C-032ABC04C86E}"/>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7541" y="5203908"/>
                <a:ext cx="1452518" cy="1452518"/>
              </a:xfrm>
              <a:prstGeom prst="rect">
                <a:avLst/>
              </a:prstGeom>
              <a:noFill/>
              <a:ln>
                <a:noFill/>
              </a:ln>
            </p:spPr>
          </p:pic>
        </p:grpSp>
        <p:pic>
          <p:nvPicPr>
            <p:cNvPr id="2" name="Google Shape;349;p49">
              <a:extLst>
                <a:ext uri="{FF2B5EF4-FFF2-40B4-BE49-F238E27FC236}">
                  <a16:creationId xmlns:a16="http://schemas.microsoft.com/office/drawing/2014/main" id="{C91A4C21-2CCE-D1D1-3290-8D1CDD766B94}"/>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672400" y="5201167"/>
              <a:ext cx="1452518" cy="1457999"/>
            </a:xfrm>
            <a:prstGeom prst="rect">
              <a:avLst/>
            </a:prstGeom>
            <a:noFill/>
            <a:ln>
              <a:noFill/>
            </a:ln>
          </p:spPr>
        </p:pic>
      </p:grpSp>
    </p:spTree>
    <p:extLst>
      <p:ext uri="{BB962C8B-B14F-4D97-AF65-F5344CB8AC3E}">
        <p14:creationId xmlns:p14="http://schemas.microsoft.com/office/powerpoint/2010/main" val="2708538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900" decel="100000" fill="hold"/>
                                        <p:tgtEl>
                                          <p:spTgt spid="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xit" presetSubtype="0" fill="hold" nodeType="clickEffect">
                                  <p:stCondLst>
                                    <p:cond delay="0"/>
                                  </p:stCondLst>
                                  <p:childTnLst>
                                    <p:animEffect transition="out" filter="fade">
                                      <p:cBhvr>
                                        <p:cTn id="41" dur="1000"/>
                                        <p:tgtEl>
                                          <p:spTgt spid="3"/>
                                        </p:tgtEl>
                                      </p:cBhvr>
                                    </p:animEffect>
                                    <p:anim calcmode="lin" valueType="num">
                                      <p:cBhvr>
                                        <p:cTn id="42" dur="1000"/>
                                        <p:tgtEl>
                                          <p:spTgt spid="3"/>
                                        </p:tgtEl>
                                        <p:attrNameLst>
                                          <p:attrName>ppt_x</p:attrName>
                                        </p:attrNameLst>
                                      </p:cBhvr>
                                      <p:tavLst>
                                        <p:tav tm="0">
                                          <p:val>
                                            <p:strVal val="ppt_x"/>
                                          </p:val>
                                        </p:tav>
                                        <p:tav tm="100000">
                                          <p:val>
                                            <p:strVal val="ppt_x"/>
                                          </p:val>
                                        </p:tav>
                                      </p:tavLst>
                                    </p:anim>
                                    <p:anim calcmode="lin" valueType="num">
                                      <p:cBhvr>
                                        <p:cTn id="43" dur="100" decel="100000"/>
                                        <p:tgtEl>
                                          <p:spTgt spid="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3"/>
                                        </p:tgtEl>
                                        <p:attrNameLst>
                                          <p:attrName>ppt_y</p:attrName>
                                        </p:attrNameLst>
                                      </p:cBhvr>
                                      <p:tavLst>
                                        <p:tav tm="0">
                                          <p:val>
                                            <p:strVal val="ppt_y"/>
                                          </p:val>
                                        </p:tav>
                                        <p:tav tm="100000">
                                          <p:val>
                                            <p:strVal val="ppt_y+1"/>
                                          </p:val>
                                        </p:tav>
                                      </p:tavLst>
                                    </p:anim>
                                    <p:set>
                                      <p:cBhvr>
                                        <p:cTn id="4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hys">
            <a:hlinkClick r:id="" action="ppaction://media"/>
            <a:extLst>
              <a:ext uri="{FF2B5EF4-FFF2-40B4-BE49-F238E27FC236}">
                <a16:creationId xmlns:a16="http://schemas.microsoft.com/office/drawing/2014/main" id="{94103CBD-6EC7-4DFC-ABEB-80FF7C598D86}"/>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346075" y="0"/>
            <a:ext cx="11845925" cy="6858000"/>
          </a:xfrm>
          <a:prstGeom prst="rect">
            <a:avLst/>
          </a:prstGeom>
        </p:spPr>
      </p:pic>
      <p:sp>
        <p:nvSpPr>
          <p:cNvPr id="8" name="Title 1">
            <a:extLst>
              <a:ext uri="{FF2B5EF4-FFF2-40B4-BE49-F238E27FC236}">
                <a16:creationId xmlns:a16="http://schemas.microsoft.com/office/drawing/2014/main" id="{DF471B2D-5A26-ED07-5B3D-198BF52A9EC6}"/>
              </a:ext>
            </a:extLst>
          </p:cNvPr>
          <p:cNvSpPr>
            <a:spLocks noGrp="1" noRot="1" noMove="1" noResize="1" noEditPoints="1" noAdjustHandles="1" noChangeArrowheads="1" noChangeShapeType="1"/>
          </p:cNvSpPr>
          <p:nvPr>
            <p:ph type="title"/>
          </p:nvPr>
        </p:nvSpPr>
        <p:spPr>
          <a:xfrm>
            <a:off x="838200" y="365125"/>
            <a:ext cx="10515600" cy="900149"/>
          </a:xfrm>
        </p:spPr>
        <p:txBody>
          <a:bodyPr/>
          <a:lstStyle/>
          <a:p>
            <a:r>
              <a:rPr lang="en-GB" dirty="0" err="1">
                <a:solidFill>
                  <a:schemeClr val="bg1"/>
                </a:solidFill>
              </a:rPr>
              <a:t>Broliant</a:t>
            </a:r>
            <a:r>
              <a:rPr lang="en-GB" dirty="0">
                <a:solidFill>
                  <a:schemeClr val="bg1"/>
                </a:solidFill>
              </a:rPr>
              <a:t> </a:t>
            </a:r>
            <a:r>
              <a:rPr lang="en-GB" dirty="0" err="1">
                <a:solidFill>
                  <a:schemeClr val="bg1"/>
                </a:solidFill>
              </a:rPr>
              <a:t>Gwerthu</a:t>
            </a:r>
            <a:r>
              <a:rPr lang="en-GB" dirty="0">
                <a:solidFill>
                  <a:schemeClr val="bg1"/>
                </a:solidFill>
              </a:rPr>
              <a:t> </a:t>
            </a:r>
            <a:r>
              <a:rPr lang="en-GB" dirty="0" err="1">
                <a:solidFill>
                  <a:schemeClr val="bg1"/>
                </a:solidFill>
              </a:rPr>
              <a:t>Gorau</a:t>
            </a:r>
            <a:r>
              <a:rPr lang="en-GB" dirty="0">
                <a:solidFill>
                  <a:schemeClr val="bg1"/>
                </a:solidFill>
              </a:rPr>
              <a:t> 2021</a:t>
            </a:r>
            <a:br>
              <a:rPr lang="en-GB" dirty="0">
                <a:solidFill>
                  <a:schemeClr val="bg1"/>
                </a:solidFill>
              </a:rPr>
            </a:br>
            <a:r>
              <a:rPr lang="en-GB" sz="1800" dirty="0">
                <a:solidFill>
                  <a:schemeClr val="bg1"/>
                </a:solidFill>
              </a:rPr>
              <a:t>Rhys’ Ring Pulls</a:t>
            </a:r>
          </a:p>
        </p:txBody>
      </p:sp>
      <p:grpSp>
        <p:nvGrpSpPr>
          <p:cNvPr id="7" name="Group 6">
            <a:extLst>
              <a:ext uri="{FF2B5EF4-FFF2-40B4-BE49-F238E27FC236}">
                <a16:creationId xmlns:a16="http://schemas.microsoft.com/office/drawing/2014/main" id="{FB32A0C4-E4E8-D9BC-EF6D-881B13CB3C3A}"/>
              </a:ext>
            </a:extLst>
          </p:cNvPr>
          <p:cNvGrpSpPr/>
          <p:nvPr/>
        </p:nvGrpSpPr>
        <p:grpSpPr>
          <a:xfrm>
            <a:off x="5116747" y="4264182"/>
            <a:ext cx="6966053" cy="2394985"/>
            <a:chOff x="5116747" y="4264182"/>
            <a:chExt cx="6966053" cy="2394985"/>
          </a:xfrm>
        </p:grpSpPr>
        <p:grpSp>
          <p:nvGrpSpPr>
            <p:cNvPr id="2" name="Group 1">
              <a:extLst>
                <a:ext uri="{FF2B5EF4-FFF2-40B4-BE49-F238E27FC236}">
                  <a16:creationId xmlns:a16="http://schemas.microsoft.com/office/drawing/2014/main" id="{5CEEB7EB-96C6-BE8D-A3A5-E6241B779A06}"/>
                </a:ext>
              </a:extLst>
            </p:cNvPr>
            <p:cNvGrpSpPr/>
            <p:nvPr/>
          </p:nvGrpSpPr>
          <p:grpSpPr>
            <a:xfrm>
              <a:off x="5116747" y="4264182"/>
              <a:ext cx="6966053" cy="2394985"/>
              <a:chOff x="5116747" y="4264182"/>
              <a:chExt cx="6966053" cy="2394985"/>
            </a:xfrm>
          </p:grpSpPr>
          <p:sp>
            <p:nvSpPr>
              <p:cNvPr id="4" name="Google Shape;348;p49">
                <a:extLst>
                  <a:ext uri="{FF2B5EF4-FFF2-40B4-BE49-F238E27FC236}">
                    <a16:creationId xmlns:a16="http://schemas.microsoft.com/office/drawing/2014/main" id="{DA766292-4619-03F3-2441-B0B9CC359D61}"/>
                  </a:ext>
                </a:extLst>
              </p:cNvPr>
              <p:cNvSpPr/>
              <p:nvPr/>
            </p:nvSpPr>
            <p:spPr>
              <a:xfrm flipH="1">
                <a:off x="5116747" y="4264182"/>
                <a:ext cx="6237051" cy="1665985"/>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cy-GB" b="1" dirty="0"/>
                  <a:t>Meddyliwch: </a:t>
                </a:r>
                <a:r>
                  <a:rPr lang="cy-GB" dirty="0"/>
                  <a:t>Sut rydych chi’n gwneud nodiadau ar hyn o bryd? Sut gallwch chi greu syniadau i gyflawni briff?</a:t>
                </a:r>
                <a:endParaRPr lang="cy-GB" i="0" u="none" strike="noStrike" cap="none" dirty="0">
                  <a:solidFill>
                    <a:srgbClr val="000000"/>
                  </a:solidFill>
                </a:endParaRPr>
              </a:p>
            </p:txBody>
          </p:sp>
          <p:pic>
            <p:nvPicPr>
              <p:cNvPr id="5" name="Google Shape;349;p49">
                <a:extLst>
                  <a:ext uri="{FF2B5EF4-FFF2-40B4-BE49-F238E27FC236}">
                    <a16:creationId xmlns:a16="http://schemas.microsoft.com/office/drawing/2014/main" id="{0279DF92-7396-F34A-A37E-9EF3DB990720}"/>
                  </a:ext>
                </a:extLst>
              </p:cNvPr>
              <p:cNvPicPr preferRelativeResize="0"/>
              <p:nvPr/>
            </p:nvPicPr>
            <p:blipFill>
              <a:blip r:embed="rId6">
                <a:extLst>
                  <a:ext uri="{28A0092B-C50C-407E-A947-70E740481C1C}">
                    <a14:useLocalDpi xmlns:a14="http://schemas.microsoft.com/office/drawing/2010/main" val="0"/>
                  </a:ext>
                </a:extLst>
              </a:blip>
              <a:srcRect/>
              <a:stretch/>
            </p:blipFill>
            <p:spPr>
              <a:xfrm>
                <a:off x="10624800" y="5201167"/>
                <a:ext cx="1458000" cy="1458000"/>
              </a:xfrm>
              <a:prstGeom prst="rect">
                <a:avLst/>
              </a:prstGeom>
              <a:noFill/>
              <a:ln>
                <a:noFill/>
              </a:ln>
            </p:spPr>
          </p:pic>
        </p:grpSp>
        <p:pic>
          <p:nvPicPr>
            <p:cNvPr id="6" name="Google Shape;349;p49">
              <a:extLst>
                <a:ext uri="{FF2B5EF4-FFF2-40B4-BE49-F238E27FC236}">
                  <a16:creationId xmlns:a16="http://schemas.microsoft.com/office/drawing/2014/main" id="{F37F3935-4B2C-0C79-5A29-DF6922A3F6FF}"/>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679895" y="5201167"/>
              <a:ext cx="1452518" cy="1452518"/>
            </a:xfrm>
            <a:prstGeom prst="rect">
              <a:avLst/>
            </a:prstGeom>
            <a:noFill/>
            <a:ln>
              <a:noFill/>
            </a:ln>
          </p:spPr>
        </p:pic>
      </p:grpSp>
    </p:spTree>
    <p:extLst>
      <p:ext uri="{BB962C8B-B14F-4D97-AF65-F5344CB8AC3E}">
        <p14:creationId xmlns:p14="http://schemas.microsoft.com/office/powerpoint/2010/main" val="198400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 decel="100000"/>
                                        <p:tgtEl>
                                          <p:spTgt spid="7"/>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8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80000">
                <p:cTn id="28"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4A629-3438-4AC8-7A57-629A6118DDF9}"/>
              </a:ext>
            </a:extLst>
          </p:cNvPr>
          <p:cNvSpPr>
            <a:spLocks noGrp="1"/>
          </p:cNvSpPr>
          <p:nvPr>
            <p:ph type="title"/>
          </p:nvPr>
        </p:nvSpPr>
        <p:spPr/>
        <p:txBody>
          <a:bodyPr/>
          <a:lstStyle/>
          <a:p>
            <a:r>
              <a:rPr lang="cy-GB" dirty="0"/>
              <a:t>Crynhoi Wythnos 3</a:t>
            </a:r>
          </a:p>
        </p:txBody>
      </p:sp>
      <p:sp>
        <p:nvSpPr>
          <p:cNvPr id="5" name="Text Placeholder 4">
            <a:extLst>
              <a:ext uri="{FF2B5EF4-FFF2-40B4-BE49-F238E27FC236}">
                <a16:creationId xmlns:a16="http://schemas.microsoft.com/office/drawing/2014/main" id="{1646B6D0-85F1-7DB2-E76B-EBD43A458398}"/>
              </a:ext>
            </a:extLst>
          </p:cNvPr>
          <p:cNvSpPr>
            <a:spLocks noGrp="1"/>
          </p:cNvSpPr>
          <p:nvPr>
            <p:ph type="body" sz="quarter" idx="12"/>
          </p:nvPr>
        </p:nvSpPr>
        <p:spPr/>
        <p:txBody>
          <a:bodyPr/>
          <a:lstStyle/>
          <a:p>
            <a:pPr marL="342900" indent="-342900">
              <a:buFont typeface="Wingdings" panose="05000000000000000000" pitchFamily="2" charset="2"/>
              <a:buChar char="ü"/>
            </a:pPr>
            <a:r>
              <a:rPr lang="cy-GB" dirty="0"/>
              <a:t>Rydych chi wedi dechrau cadw trywydd ar eich gwariant.</a:t>
            </a:r>
          </a:p>
          <a:p>
            <a:pPr marL="342900" indent="-342900">
              <a:buFont typeface="Wingdings" panose="05000000000000000000" pitchFamily="2" charset="2"/>
              <a:buChar char="ü"/>
            </a:pPr>
            <a:r>
              <a:rPr lang="cy-GB" dirty="0"/>
              <a:t>Rydych chi wedi penderfynu ar eich hysbysebu.</a:t>
            </a:r>
          </a:p>
          <a:p>
            <a:pPr marL="342900" indent="-342900">
              <a:buFont typeface="Wingdings" panose="05000000000000000000" pitchFamily="2" charset="2"/>
              <a:buChar char="ü"/>
            </a:pPr>
            <a:r>
              <a:rPr lang="cy-GB" dirty="0"/>
              <a:t>Rydych chi wedi dechrau hyrwyddo’ch digwyddiad gwerthu.</a:t>
            </a:r>
          </a:p>
          <a:p>
            <a:pPr marL="342900" indent="-342900">
              <a:buFont typeface="Wingdings" panose="05000000000000000000" pitchFamily="2" charset="2"/>
              <a:buChar char="ü"/>
            </a:pPr>
            <a:r>
              <a:rPr lang="cy-GB" dirty="0"/>
              <a:t>Rydych chi wedi gorffen eich cynnyrch neu wasanaeth, yn barod i werthu!</a:t>
            </a:r>
          </a:p>
          <a:p>
            <a:pPr marL="342900" indent="-342900">
              <a:buFont typeface="Wingdings" panose="05000000000000000000" pitchFamily="2" charset="2"/>
              <a:buChar char="ü"/>
            </a:pPr>
            <a:r>
              <a:rPr lang="cy-GB" b="1" dirty="0"/>
              <a:t>Rydych chi wedi rhoi cynnig ar </a:t>
            </a:r>
            <a:r>
              <a:rPr lang="cy-GB" b="1" dirty="0">
                <a:solidFill>
                  <a:schemeClr val="tx2"/>
                </a:solidFill>
              </a:rPr>
              <a:t>Gystadleuaeth y Broliant Gwerthu!</a:t>
            </a:r>
          </a:p>
          <a:p>
            <a:pPr marL="342900" indent="-342900">
              <a:buFont typeface="Wingdings" panose="05000000000000000000" pitchFamily="2" charset="2"/>
              <a:buChar char="ü"/>
            </a:pPr>
            <a:r>
              <a:rPr lang="cy-GB" dirty="0"/>
              <a:t>Rydych chi wedi datblygu eich sgiliau hanfodol.</a:t>
            </a:r>
          </a:p>
        </p:txBody>
      </p:sp>
      <p:pic>
        <p:nvPicPr>
          <p:cNvPr id="9" name="Picture 8">
            <a:extLst>
              <a:ext uri="{FF2B5EF4-FFF2-40B4-BE49-F238E27FC236}">
                <a16:creationId xmlns:a16="http://schemas.microsoft.com/office/drawing/2014/main" id="{0DB1CF80-5231-3B4E-93C4-04696AC388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7065" y="5505778"/>
            <a:ext cx="7807307" cy="808338"/>
          </a:xfrm>
          <a:prstGeom prst="rect">
            <a:avLst/>
          </a:prstGeom>
        </p:spPr>
      </p:pic>
      <p:pic>
        <p:nvPicPr>
          <p:cNvPr id="11" name="Picture 10" descr="Youths celebrating sports victory">
            <a:extLst>
              <a:ext uri="{FF2B5EF4-FFF2-40B4-BE49-F238E27FC236}">
                <a16:creationId xmlns:a16="http://schemas.microsoft.com/office/drawing/2014/main" id="{0AECDC3E-9A43-1EB9-0488-B4733A538BFC}"/>
              </a:ext>
            </a:extLst>
          </p:cNvPr>
          <p:cNvPicPr>
            <a:picLocks noChangeAspect="1"/>
          </p:cNvPicPr>
          <p:nvPr/>
        </p:nvPicPr>
        <p:blipFill rotWithShape="1">
          <a:blip r:embed="rId4">
            <a:alphaModFix amt="50000"/>
            <a:duotone>
              <a:prstClr val="black"/>
              <a:schemeClr val="tx2">
                <a:tint val="45000"/>
                <a:satMod val="400000"/>
              </a:schemeClr>
            </a:duotone>
            <a:extLst>
              <a:ext uri="{28A0092B-C50C-407E-A947-70E740481C1C}">
                <a14:useLocalDpi xmlns:a14="http://schemas.microsoft.com/office/drawing/2010/main" val="0"/>
              </a:ext>
            </a:extLst>
          </a:blip>
          <a:srcRect l="27366" r="43023"/>
          <a:stretch/>
        </p:blipFill>
        <p:spPr>
          <a:xfrm>
            <a:off x="0" y="0"/>
            <a:ext cx="3045619" cy="6858000"/>
          </a:xfrm>
          <a:prstGeom prst="rect">
            <a:avLst/>
          </a:prstGeom>
        </p:spPr>
      </p:pic>
      <p:pic>
        <p:nvPicPr>
          <p:cNvPr id="7" name="Graphic 6" descr="Ribbon with solid fill">
            <a:extLst>
              <a:ext uri="{FF2B5EF4-FFF2-40B4-BE49-F238E27FC236}">
                <a16:creationId xmlns:a16="http://schemas.microsoft.com/office/drawing/2014/main" id="{B9D71D02-4F75-C93D-99F9-834AE4DE3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77" y="365125"/>
            <a:ext cx="2885792" cy="2885792"/>
          </a:xfrm>
          <a:prstGeom prst="rect">
            <a:avLst/>
          </a:prstGeom>
        </p:spPr>
      </p:pic>
    </p:spTree>
    <p:extLst>
      <p:ext uri="{BB962C8B-B14F-4D97-AF65-F5344CB8AC3E}">
        <p14:creationId xmlns:p14="http://schemas.microsoft.com/office/powerpoint/2010/main" val="179114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wearing jetpack running in field">
            <a:extLst>
              <a:ext uri="{FF2B5EF4-FFF2-40B4-BE49-F238E27FC236}">
                <a16:creationId xmlns:a16="http://schemas.microsoft.com/office/drawing/2014/main" id="{5DE9CE1C-5518-5ADF-7209-067894EBB00A}"/>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20204" b="10988"/>
          <a:stretch/>
        </p:blipFill>
        <p:spPr>
          <a:xfrm>
            <a:off x="0" y="-1"/>
            <a:ext cx="12192000" cy="5605463"/>
          </a:xfrm>
          <a:prstGeom prst="rect">
            <a:avLst/>
          </a:prstGeom>
        </p:spPr>
      </p:pic>
      <p:pic>
        <p:nvPicPr>
          <p:cNvPr id="8" name="Graphic 7" descr="Checkmark with solid fill">
            <a:extLst>
              <a:ext uri="{FF2B5EF4-FFF2-40B4-BE49-F238E27FC236}">
                <a16:creationId xmlns:a16="http://schemas.microsoft.com/office/drawing/2014/main" id="{B50C7F89-A231-0CD8-CBE8-FC6EB1FEBE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79412" y="642120"/>
            <a:ext cx="1833173" cy="1833173"/>
          </a:xfrm>
          <a:prstGeom prst="rect">
            <a:avLst/>
          </a:prstGeom>
        </p:spPr>
      </p:pic>
      <p:sp>
        <p:nvSpPr>
          <p:cNvPr id="11" name="Text Placeholder 1">
            <a:extLst>
              <a:ext uri="{FF2B5EF4-FFF2-40B4-BE49-F238E27FC236}">
                <a16:creationId xmlns:a16="http://schemas.microsoft.com/office/drawing/2014/main" id="{DA965698-FC39-96E2-4CEA-DA39CE286FAD}"/>
              </a:ext>
            </a:extLst>
          </p:cNvPr>
          <p:cNvSpPr>
            <a:spLocks noGrp="1"/>
          </p:cNvSpPr>
          <p:nvPr>
            <p:ph type="body" sz="quarter" idx="10"/>
          </p:nvPr>
        </p:nvSpPr>
        <p:spPr>
          <a:xfrm>
            <a:off x="1886552" y="2350539"/>
            <a:ext cx="8585734" cy="1255787"/>
          </a:xfrm>
        </p:spPr>
        <p:txBody>
          <a:bodyPr/>
          <a:lstStyle/>
          <a:p>
            <a:r>
              <a:rPr lang="en-GB" dirty="0"/>
              <a:t>CWBLHAWYD</a:t>
            </a:r>
          </a:p>
        </p:txBody>
      </p:sp>
      <p:sp>
        <p:nvSpPr>
          <p:cNvPr id="12" name="Text Placeholder 2">
            <a:extLst>
              <a:ext uri="{FF2B5EF4-FFF2-40B4-BE49-F238E27FC236}">
                <a16:creationId xmlns:a16="http://schemas.microsoft.com/office/drawing/2014/main" id="{D419112E-C49E-42FD-59EF-95BA53692A7A}"/>
              </a:ext>
            </a:extLst>
          </p:cNvPr>
          <p:cNvSpPr txBox="1">
            <a:spLocks/>
          </p:cNvSpPr>
          <p:nvPr/>
        </p:nvSpPr>
        <p:spPr>
          <a:xfrm>
            <a:off x="2143125" y="3682926"/>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y-GB" dirty="0"/>
              <a:t>Da iawn, rydych chi wedi cwblhau Wythnos 3! </a:t>
            </a:r>
          </a:p>
        </p:txBody>
      </p:sp>
    </p:spTree>
    <p:extLst>
      <p:ext uri="{BB962C8B-B14F-4D97-AF65-F5344CB8AC3E}">
        <p14:creationId xmlns:p14="http://schemas.microsoft.com/office/powerpoint/2010/main" val="2742963866"/>
      </p:ext>
    </p:extLst>
  </p:cSld>
  <p:clrMapOvr>
    <a:masterClrMapping/>
  </p:clrMapOvr>
  <p:transition spd="slow">
    <p:push dir="u"/>
  </p:transition>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BE64769E35634D951628394308274F" ma:contentTypeVersion="17" ma:contentTypeDescription="Create a new document." ma:contentTypeScope="" ma:versionID="5a8e5a2ba90601f1409ee5a5dd838f5c">
  <xsd:schema xmlns:xsd="http://www.w3.org/2001/XMLSchema" xmlns:xs="http://www.w3.org/2001/XMLSchema" xmlns:p="http://schemas.microsoft.com/office/2006/metadata/properties" xmlns:ns2="90a37204-2a25-44cd-a25f-32bc15b9ed6a" xmlns:ns3="f4a94fe2-40f4-40c0-96fb-e0d6ec2b6713" targetNamespace="http://schemas.microsoft.com/office/2006/metadata/properties" ma:root="true" ma:fieldsID="84c426db2872eb8d06294f4804550361" ns2:_="" ns3:_="">
    <xsd:import namespace="90a37204-2a25-44cd-a25f-32bc15b9ed6a"/>
    <xsd:import namespace="f4a94fe2-40f4-40c0-96fb-e0d6ec2b67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37204-2a25-44cd-a25f-32bc15b9e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4367d7-adc4-4609-b9a0-259f023f5b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a94fe2-40f4-40c0-96fb-e0d6ec2b67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12deb4b-6dce-4b33-b433-cd3ee0995e3d}" ma:internalName="TaxCatchAll" ma:showField="CatchAllData" ma:web="f4a94fe2-40f4-40c0-96fb-e0d6ec2b67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90a37204-2a25-44cd-a25f-32bc15b9ed6a" xsi:nil="true"/>
    <SharedWithUsers xmlns="f4a94fe2-40f4-40c0-96fb-e0d6ec2b6713">
      <UserInfo>
        <DisplayName/>
        <AccountId xsi:nil="true"/>
        <AccountType/>
      </UserInfo>
    </SharedWithUsers>
    <lcf76f155ced4ddcb4097134ff3c332f xmlns="90a37204-2a25-44cd-a25f-32bc15b9ed6a">
      <Terms xmlns="http://schemas.microsoft.com/office/infopath/2007/PartnerControls"/>
    </lcf76f155ced4ddcb4097134ff3c332f>
    <TaxCatchAll xmlns="f4a94fe2-40f4-40c0-96fb-e0d6ec2b6713" xsi:nil="true"/>
  </documentManagement>
</p:properties>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C47FA327-4099-4E78-BDB7-008BDBC03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a37204-2a25-44cd-a25f-32bc15b9ed6a"/>
    <ds:schemaRef ds:uri="f4a94fe2-40f4-40c0-96fb-e0d6ec2b67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1CCA92-9A55-4B20-8267-80081F580CC0}">
  <ds:schemaRefs>
    <ds:schemaRef ds:uri="http://schemas.microsoft.com/office/2006/metadata/properties"/>
    <ds:schemaRef ds:uri="http://schemas.microsoft.com/office/infopath/2007/PartnerControls"/>
    <ds:schemaRef ds:uri="c8c0ba40-820f-4126-b1a8-b068955cd419"/>
    <ds:schemaRef ds:uri="2abebb83-cf53-4fdf-a500-739cef3c54c9"/>
    <ds:schemaRef ds:uri="http://schemas.microsoft.com/sharepoint/v3"/>
    <ds:schemaRef ds:uri="90a37204-2a25-44cd-a25f-32bc15b9ed6a"/>
    <ds:schemaRef ds:uri="f4a94fe2-40f4-40c0-96fb-e0d6ec2b6713"/>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1603</Words>
  <Application>Microsoft Office PowerPoint</Application>
  <PresentationFormat>Widescreen</PresentationFormat>
  <Paragraphs>163</Paragraphs>
  <Slides>9</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Poppins</vt:lpstr>
      <vt:lpstr>Poppins ExtraBold</vt:lpstr>
      <vt:lpstr>Wingdings</vt:lpstr>
      <vt:lpstr>Office Theme</vt:lpstr>
      <vt:lpstr>PowerPoint Presentation</vt:lpstr>
      <vt:lpstr>Daliwch Ati!</vt:lpstr>
      <vt:lpstr>Daliwch Ati!</vt:lpstr>
      <vt:lpstr>Yn Barod i Werthu?</vt:lpstr>
      <vt:lpstr>Hysbysebu</vt:lpstr>
      <vt:lpstr>Cyflwyno’ch Broliant Gwerthu!</vt:lpstr>
      <vt:lpstr>Broliant Gwerthu Gorau 2021 Rhys’ Ring Pulls</vt:lpstr>
      <vt:lpstr>Crynhoi Wythnos 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26</cp:revision>
  <dcterms:created xsi:type="dcterms:W3CDTF">2023-10-31T07:40:39Z</dcterms:created>
  <dcterms:modified xsi:type="dcterms:W3CDTF">2024-06-04T09:46:20Z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MediaServiceImageTags">
    <vt:lpwstr/>
  </property>
  <property fmtid="{D5CDD505-2E9C-101B-9397-08002B2CF9AE}" pid="7" name="ContentTypeId">
    <vt:lpwstr>0x010100EABE64769E35634D951628394308274F</vt:lpwstr>
  </property>
</Properties>
</file>